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Open Sauce" panose="020B0604020202020204" charset="0"/>
      <p:regular r:id="rId10"/>
    </p:embeddedFont>
    <p:embeddedFont>
      <p:font typeface="Open Sauce Bold Italics" panose="020B0604020202020204" charset="0"/>
      <p:regular r:id="rId11"/>
    </p:embeddedFont>
    <p:embeddedFont>
      <p:font typeface="Open Sauce Light" panose="020B0604020202020204" charset="0"/>
      <p:regular r:id="rId12"/>
    </p:embeddedFont>
    <p:embeddedFont>
      <p:font typeface="Open Sauce Light Italics"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2531"/>
        </a:solidFill>
        <a:effectLst/>
      </p:bgPr>
    </p:bg>
    <p:spTree>
      <p:nvGrpSpPr>
        <p:cNvPr id="1" name=""/>
        <p:cNvGrpSpPr/>
        <p:nvPr/>
      </p:nvGrpSpPr>
      <p:grpSpPr>
        <a:xfrm>
          <a:off x="0" y="0"/>
          <a:ext cx="0" cy="0"/>
          <a:chOff x="0" y="0"/>
          <a:chExt cx="0" cy="0"/>
        </a:xfrm>
      </p:grpSpPr>
      <p:grpSp>
        <p:nvGrpSpPr>
          <p:cNvPr id="2" name="Group 2"/>
          <p:cNvGrpSpPr/>
          <p:nvPr/>
        </p:nvGrpSpPr>
        <p:grpSpPr>
          <a:xfrm>
            <a:off x="6323831" y="0"/>
            <a:ext cx="12211876" cy="10287000"/>
            <a:chOff x="0" y="0"/>
            <a:chExt cx="1891939" cy="1593725"/>
          </a:xfrm>
        </p:grpSpPr>
        <p:sp>
          <p:nvSpPr>
            <p:cNvPr id="3" name="Freeform 3"/>
            <p:cNvSpPr/>
            <p:nvPr/>
          </p:nvSpPr>
          <p:spPr>
            <a:xfrm>
              <a:off x="0" y="0"/>
              <a:ext cx="1891939" cy="1593725"/>
            </a:xfrm>
            <a:custGeom>
              <a:avLst/>
              <a:gdLst/>
              <a:ahLst/>
              <a:cxnLst/>
              <a:rect l="l" t="t" r="r" b="b"/>
              <a:pathLst>
                <a:path w="1891939" h="1593725">
                  <a:moveTo>
                    <a:pt x="0" y="0"/>
                  </a:moveTo>
                  <a:lnTo>
                    <a:pt x="1891939" y="0"/>
                  </a:lnTo>
                  <a:lnTo>
                    <a:pt x="1891939" y="1593725"/>
                  </a:lnTo>
                  <a:lnTo>
                    <a:pt x="0" y="1593725"/>
                  </a:lnTo>
                  <a:close/>
                </a:path>
              </a:pathLst>
            </a:custGeom>
            <a:blipFill>
              <a:blip r:embed="rId2"/>
              <a:stretch>
                <a:fillRect l="-3490" r="-3490"/>
              </a:stretch>
            </a:blipFill>
          </p:spPr>
          <p:txBody>
            <a:bodyPr/>
            <a:lstStyle/>
            <a:p>
              <a:endParaRPr lang="nb-NO"/>
            </a:p>
          </p:txBody>
        </p:sp>
      </p:grpSp>
      <p:sp>
        <p:nvSpPr>
          <p:cNvPr id="4" name="AutoShape 4"/>
          <p:cNvSpPr/>
          <p:nvPr/>
        </p:nvSpPr>
        <p:spPr>
          <a:xfrm>
            <a:off x="2418511" y="6134593"/>
            <a:ext cx="3476349" cy="0"/>
          </a:xfrm>
          <a:prstGeom prst="line">
            <a:avLst/>
          </a:prstGeom>
          <a:ln w="9525" cap="flat">
            <a:solidFill>
              <a:srgbClr val="8E8E8E"/>
            </a:solidFill>
            <a:prstDash val="solid"/>
            <a:headEnd type="none" w="sm" len="sm"/>
            <a:tailEnd type="none" w="sm" len="sm"/>
          </a:ln>
        </p:spPr>
        <p:txBody>
          <a:bodyPr/>
          <a:lstStyle/>
          <a:p>
            <a:endParaRPr lang="nb-NO"/>
          </a:p>
        </p:txBody>
      </p:sp>
      <p:grpSp>
        <p:nvGrpSpPr>
          <p:cNvPr id="5" name="Group 5"/>
          <p:cNvGrpSpPr/>
          <p:nvPr/>
        </p:nvGrpSpPr>
        <p:grpSpPr>
          <a:xfrm>
            <a:off x="9601606" y="5691812"/>
            <a:ext cx="152268" cy="152268"/>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CE1E6"/>
            </a:solidFill>
          </p:spPr>
          <p:txBody>
            <a:bodyPr/>
            <a:lstStyle/>
            <a:p>
              <a:endParaRPr lang="nb-NO"/>
            </a:p>
          </p:txBody>
        </p:sp>
        <p:sp>
          <p:nvSpPr>
            <p:cNvPr id="7" name="TextBox 7"/>
            <p:cNvSpPr txBox="1"/>
            <p:nvPr/>
          </p:nvSpPr>
          <p:spPr>
            <a:xfrm>
              <a:off x="76200" y="95250"/>
              <a:ext cx="660400" cy="641350"/>
            </a:xfrm>
            <a:prstGeom prst="rect">
              <a:avLst/>
            </a:prstGeom>
          </p:spPr>
          <p:txBody>
            <a:bodyPr lIns="50800" tIns="50800" rIns="50800" bIns="50800" rtlCol="0" anchor="ctr"/>
            <a:lstStyle/>
            <a:p>
              <a:pPr algn="ctr">
                <a:lnSpc>
                  <a:spcPts val="1414"/>
                </a:lnSpc>
              </a:pPr>
              <a:endParaRPr/>
            </a:p>
          </p:txBody>
        </p:sp>
      </p:grpSp>
      <p:grpSp>
        <p:nvGrpSpPr>
          <p:cNvPr id="8" name="Group 8"/>
          <p:cNvGrpSpPr/>
          <p:nvPr/>
        </p:nvGrpSpPr>
        <p:grpSpPr>
          <a:xfrm>
            <a:off x="2537093" y="8652557"/>
            <a:ext cx="2394367" cy="605743"/>
            <a:chOff x="0" y="0"/>
            <a:chExt cx="630615" cy="159537"/>
          </a:xfrm>
        </p:grpSpPr>
        <p:sp>
          <p:nvSpPr>
            <p:cNvPr id="9" name="Freeform 9"/>
            <p:cNvSpPr/>
            <p:nvPr/>
          </p:nvSpPr>
          <p:spPr>
            <a:xfrm>
              <a:off x="0" y="0"/>
              <a:ext cx="630615" cy="159537"/>
            </a:xfrm>
            <a:custGeom>
              <a:avLst/>
              <a:gdLst/>
              <a:ahLst/>
              <a:cxnLst/>
              <a:rect l="l" t="t" r="r" b="b"/>
              <a:pathLst>
                <a:path w="630615" h="159537">
                  <a:moveTo>
                    <a:pt x="38801" y="0"/>
                  </a:moveTo>
                  <a:lnTo>
                    <a:pt x="591815" y="0"/>
                  </a:lnTo>
                  <a:cubicBezTo>
                    <a:pt x="602105" y="0"/>
                    <a:pt x="611974" y="4088"/>
                    <a:pt x="619251" y="11364"/>
                  </a:cubicBezTo>
                  <a:cubicBezTo>
                    <a:pt x="626527" y="18641"/>
                    <a:pt x="630615" y="28510"/>
                    <a:pt x="630615" y="38801"/>
                  </a:cubicBezTo>
                  <a:lnTo>
                    <a:pt x="630615" y="120737"/>
                  </a:lnTo>
                  <a:cubicBezTo>
                    <a:pt x="630615" y="131027"/>
                    <a:pt x="626527" y="140896"/>
                    <a:pt x="619251" y="148173"/>
                  </a:cubicBezTo>
                  <a:cubicBezTo>
                    <a:pt x="611974" y="155449"/>
                    <a:pt x="602105" y="159537"/>
                    <a:pt x="591815" y="159537"/>
                  </a:cubicBezTo>
                  <a:lnTo>
                    <a:pt x="38801" y="159537"/>
                  </a:lnTo>
                  <a:cubicBezTo>
                    <a:pt x="17372" y="159537"/>
                    <a:pt x="0" y="142166"/>
                    <a:pt x="0" y="120737"/>
                  </a:cubicBezTo>
                  <a:lnTo>
                    <a:pt x="0" y="38801"/>
                  </a:lnTo>
                  <a:cubicBezTo>
                    <a:pt x="0" y="28510"/>
                    <a:pt x="4088" y="18641"/>
                    <a:pt x="11364" y="11364"/>
                  </a:cubicBezTo>
                  <a:cubicBezTo>
                    <a:pt x="18641" y="4088"/>
                    <a:pt x="28510" y="0"/>
                    <a:pt x="38801" y="0"/>
                  </a:cubicBezTo>
                  <a:close/>
                </a:path>
              </a:pathLst>
            </a:custGeom>
            <a:solidFill>
              <a:srgbClr val="012531"/>
            </a:solidFill>
            <a:ln w="9525" cap="sq">
              <a:solidFill>
                <a:srgbClr val="14556B"/>
              </a:solidFill>
              <a:prstDash val="solid"/>
              <a:miter/>
            </a:ln>
          </p:spPr>
          <p:txBody>
            <a:bodyPr/>
            <a:lstStyle/>
            <a:p>
              <a:endParaRPr lang="nb-NO"/>
            </a:p>
          </p:txBody>
        </p:sp>
        <p:sp>
          <p:nvSpPr>
            <p:cNvPr id="10" name="TextBox 10"/>
            <p:cNvSpPr txBox="1"/>
            <p:nvPr/>
          </p:nvSpPr>
          <p:spPr>
            <a:xfrm>
              <a:off x="0" y="19050"/>
              <a:ext cx="630615" cy="140487"/>
            </a:xfrm>
            <a:prstGeom prst="rect">
              <a:avLst/>
            </a:prstGeom>
          </p:spPr>
          <p:txBody>
            <a:bodyPr lIns="50800" tIns="50800" rIns="50800" bIns="50800" rtlCol="0" anchor="ctr"/>
            <a:lstStyle/>
            <a:p>
              <a:pPr algn="ctr">
                <a:lnSpc>
                  <a:spcPts val="1414"/>
                </a:lnSpc>
              </a:pPr>
              <a:endParaRPr/>
            </a:p>
          </p:txBody>
        </p:sp>
      </p:grpSp>
      <p:sp>
        <p:nvSpPr>
          <p:cNvPr id="11" name="Freeform 11"/>
          <p:cNvSpPr/>
          <p:nvPr/>
        </p:nvSpPr>
        <p:spPr>
          <a:xfrm>
            <a:off x="16941977" y="9038656"/>
            <a:ext cx="222476" cy="219644"/>
          </a:xfrm>
          <a:custGeom>
            <a:avLst/>
            <a:gdLst/>
            <a:ahLst/>
            <a:cxnLst/>
            <a:rect l="l" t="t" r="r" b="b"/>
            <a:pathLst>
              <a:path w="222476" h="219644">
                <a:moveTo>
                  <a:pt x="0" y="0"/>
                </a:moveTo>
                <a:lnTo>
                  <a:pt x="222476" y="0"/>
                </a:lnTo>
                <a:lnTo>
                  <a:pt x="222476" y="219644"/>
                </a:lnTo>
                <a:lnTo>
                  <a:pt x="0" y="2196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b-NO"/>
          </a:p>
        </p:txBody>
      </p:sp>
      <p:sp>
        <p:nvSpPr>
          <p:cNvPr id="12" name="Freeform 12"/>
          <p:cNvSpPr/>
          <p:nvPr/>
        </p:nvSpPr>
        <p:spPr>
          <a:xfrm>
            <a:off x="0" y="0"/>
            <a:ext cx="3654217" cy="3654217"/>
          </a:xfrm>
          <a:custGeom>
            <a:avLst/>
            <a:gdLst/>
            <a:ahLst/>
            <a:cxnLst/>
            <a:rect l="l" t="t" r="r" b="b"/>
            <a:pathLst>
              <a:path w="3654217" h="3654217">
                <a:moveTo>
                  <a:pt x="0" y="0"/>
                </a:moveTo>
                <a:lnTo>
                  <a:pt x="3654217" y="0"/>
                </a:lnTo>
                <a:lnTo>
                  <a:pt x="3654217" y="3654217"/>
                </a:lnTo>
                <a:lnTo>
                  <a:pt x="0" y="3654217"/>
                </a:lnTo>
                <a:lnTo>
                  <a:pt x="0" y="0"/>
                </a:lnTo>
                <a:close/>
              </a:path>
            </a:pathLst>
          </a:custGeom>
          <a:blipFill>
            <a:blip r:embed="rId5"/>
            <a:stretch>
              <a:fillRect/>
            </a:stretch>
          </a:blipFill>
        </p:spPr>
        <p:txBody>
          <a:bodyPr/>
          <a:lstStyle/>
          <a:p>
            <a:endParaRPr lang="nb-NO"/>
          </a:p>
        </p:txBody>
      </p:sp>
      <p:sp>
        <p:nvSpPr>
          <p:cNvPr id="13" name="TextBox 13"/>
          <p:cNvSpPr txBox="1"/>
          <p:nvPr/>
        </p:nvSpPr>
        <p:spPr>
          <a:xfrm>
            <a:off x="2418511" y="4165879"/>
            <a:ext cx="8953078" cy="1678201"/>
          </a:xfrm>
          <a:prstGeom prst="rect">
            <a:avLst/>
          </a:prstGeom>
        </p:spPr>
        <p:txBody>
          <a:bodyPr lIns="0" tIns="0" rIns="0" bIns="0" rtlCol="0" anchor="t">
            <a:spAutoFit/>
          </a:bodyPr>
          <a:lstStyle/>
          <a:p>
            <a:pPr algn="l">
              <a:lnSpc>
                <a:spcPts val="12637"/>
              </a:lnSpc>
            </a:pPr>
            <a:r>
              <a:rPr lang="en-US" sz="12512" spc="-1188">
                <a:solidFill>
                  <a:srgbClr val="8E8E8E"/>
                </a:solidFill>
                <a:latin typeface="Open Sauce"/>
                <a:ea typeface="Open Sauce"/>
                <a:cs typeface="Open Sauce"/>
                <a:sym typeface="Open Sauce"/>
              </a:rPr>
              <a:t>Mobil Sauna</a:t>
            </a:r>
          </a:p>
        </p:txBody>
      </p:sp>
      <p:sp>
        <p:nvSpPr>
          <p:cNvPr id="14" name="TextBox 14"/>
          <p:cNvSpPr txBox="1"/>
          <p:nvPr/>
        </p:nvSpPr>
        <p:spPr>
          <a:xfrm>
            <a:off x="2418511" y="6719310"/>
            <a:ext cx="3740431" cy="429641"/>
          </a:xfrm>
          <a:prstGeom prst="rect">
            <a:avLst/>
          </a:prstGeom>
        </p:spPr>
        <p:txBody>
          <a:bodyPr lIns="0" tIns="0" rIns="0" bIns="0" rtlCol="0" anchor="t">
            <a:spAutoFit/>
          </a:bodyPr>
          <a:lstStyle/>
          <a:p>
            <a:pPr algn="l">
              <a:lnSpc>
                <a:spcPts val="3232"/>
              </a:lnSpc>
            </a:pPr>
            <a:r>
              <a:rPr lang="en-US" sz="3200" i="1" spc="-144">
                <a:solidFill>
                  <a:srgbClr val="666666"/>
                </a:solidFill>
                <a:latin typeface="Open Sauce Light Italics"/>
                <a:ea typeface="Open Sauce Light Italics"/>
                <a:cs typeface="Open Sauce Light Italics"/>
                <a:sym typeface="Open Sauce Light Italics"/>
              </a:rPr>
              <a:t>Velvære på hjul</a:t>
            </a:r>
          </a:p>
        </p:txBody>
      </p:sp>
      <p:sp>
        <p:nvSpPr>
          <p:cNvPr id="15" name="TextBox 15"/>
          <p:cNvSpPr txBox="1"/>
          <p:nvPr/>
        </p:nvSpPr>
        <p:spPr>
          <a:xfrm>
            <a:off x="2792324" y="8871862"/>
            <a:ext cx="1883906" cy="186182"/>
          </a:xfrm>
          <a:prstGeom prst="rect">
            <a:avLst/>
          </a:prstGeom>
        </p:spPr>
        <p:txBody>
          <a:bodyPr lIns="0" tIns="0" rIns="0" bIns="0" rtlCol="0" anchor="t">
            <a:spAutoFit/>
          </a:bodyPr>
          <a:lstStyle/>
          <a:p>
            <a:pPr marL="0" lvl="0" indent="0" algn="ctr">
              <a:lnSpc>
                <a:spcPts val="1414"/>
              </a:lnSpc>
              <a:spcBef>
                <a:spcPct val="0"/>
              </a:spcBef>
            </a:pPr>
            <a:r>
              <a:rPr lang="en-US" sz="1400" spc="-35">
                <a:solidFill>
                  <a:srgbClr val="BAC9CF"/>
                </a:solidFill>
                <a:latin typeface="Open Sauce Light"/>
                <a:ea typeface="Open Sauce Light"/>
                <a:cs typeface="Open Sauce Light"/>
                <a:sym typeface="Open Sauce Light"/>
              </a:rPr>
              <a:t>24 November 2025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12531"/>
        </a:solidFill>
        <a:effectLst/>
      </p:bgPr>
    </p:bg>
    <p:spTree>
      <p:nvGrpSpPr>
        <p:cNvPr id="1" name=""/>
        <p:cNvGrpSpPr/>
        <p:nvPr/>
      </p:nvGrpSpPr>
      <p:grpSpPr>
        <a:xfrm>
          <a:off x="0" y="0"/>
          <a:ext cx="0" cy="0"/>
          <a:chOff x="0" y="0"/>
          <a:chExt cx="0" cy="0"/>
        </a:xfrm>
      </p:grpSpPr>
      <p:grpSp>
        <p:nvGrpSpPr>
          <p:cNvPr id="2" name="Group 2"/>
          <p:cNvGrpSpPr/>
          <p:nvPr/>
        </p:nvGrpSpPr>
        <p:grpSpPr>
          <a:xfrm>
            <a:off x="4287635" y="5733385"/>
            <a:ext cx="4856365" cy="3524915"/>
            <a:chOff x="0" y="0"/>
            <a:chExt cx="1279043" cy="928373"/>
          </a:xfrm>
        </p:grpSpPr>
        <p:sp>
          <p:nvSpPr>
            <p:cNvPr id="3" name="Freeform 3"/>
            <p:cNvSpPr/>
            <p:nvPr/>
          </p:nvSpPr>
          <p:spPr>
            <a:xfrm>
              <a:off x="0" y="0"/>
              <a:ext cx="1279043" cy="928373"/>
            </a:xfrm>
            <a:custGeom>
              <a:avLst/>
              <a:gdLst/>
              <a:ahLst/>
              <a:cxnLst/>
              <a:rect l="l" t="t" r="r" b="b"/>
              <a:pathLst>
                <a:path w="1279043" h="928373">
                  <a:moveTo>
                    <a:pt x="19130" y="0"/>
                  </a:moveTo>
                  <a:lnTo>
                    <a:pt x="1259913" y="0"/>
                  </a:lnTo>
                  <a:cubicBezTo>
                    <a:pt x="1270478" y="0"/>
                    <a:pt x="1279043" y="8565"/>
                    <a:pt x="1279043" y="19130"/>
                  </a:cubicBezTo>
                  <a:lnTo>
                    <a:pt x="1279043" y="909243"/>
                  </a:lnTo>
                  <a:cubicBezTo>
                    <a:pt x="1279043" y="914316"/>
                    <a:pt x="1277027" y="919182"/>
                    <a:pt x="1273440" y="922770"/>
                  </a:cubicBezTo>
                  <a:cubicBezTo>
                    <a:pt x="1269852" y="926357"/>
                    <a:pt x="1264986" y="928373"/>
                    <a:pt x="1259913" y="928373"/>
                  </a:cubicBezTo>
                  <a:lnTo>
                    <a:pt x="19130" y="928373"/>
                  </a:lnTo>
                  <a:cubicBezTo>
                    <a:pt x="14057" y="928373"/>
                    <a:pt x="9191" y="926357"/>
                    <a:pt x="5603" y="922770"/>
                  </a:cubicBezTo>
                  <a:cubicBezTo>
                    <a:pt x="2015" y="919182"/>
                    <a:pt x="0" y="914316"/>
                    <a:pt x="0" y="909243"/>
                  </a:cubicBezTo>
                  <a:lnTo>
                    <a:pt x="0" y="19130"/>
                  </a:lnTo>
                  <a:cubicBezTo>
                    <a:pt x="0" y="14057"/>
                    <a:pt x="2015" y="9191"/>
                    <a:pt x="5603" y="5603"/>
                  </a:cubicBezTo>
                  <a:cubicBezTo>
                    <a:pt x="9191" y="2015"/>
                    <a:pt x="14057" y="0"/>
                    <a:pt x="19130" y="0"/>
                  </a:cubicBezTo>
                  <a:close/>
                </a:path>
              </a:pathLst>
            </a:custGeom>
            <a:solidFill>
              <a:srgbClr val="012531"/>
            </a:solidFill>
            <a:ln w="9525" cap="sq">
              <a:solidFill>
                <a:srgbClr val="8E8E8E"/>
              </a:solidFill>
              <a:prstDash val="solid"/>
              <a:miter/>
            </a:ln>
          </p:spPr>
          <p:txBody>
            <a:bodyPr/>
            <a:lstStyle/>
            <a:p>
              <a:endParaRPr lang="nb-NO"/>
            </a:p>
          </p:txBody>
        </p:sp>
        <p:sp>
          <p:nvSpPr>
            <p:cNvPr id="4" name="TextBox 4"/>
            <p:cNvSpPr txBox="1"/>
            <p:nvPr/>
          </p:nvSpPr>
          <p:spPr>
            <a:xfrm>
              <a:off x="0" y="28575"/>
              <a:ext cx="1279043" cy="899798"/>
            </a:xfrm>
            <a:prstGeom prst="rect">
              <a:avLst/>
            </a:prstGeom>
          </p:spPr>
          <p:txBody>
            <a:bodyPr lIns="50800" tIns="50800" rIns="50800" bIns="50800" rtlCol="0" anchor="ctr"/>
            <a:lstStyle/>
            <a:p>
              <a:pPr algn="ctr">
                <a:lnSpc>
                  <a:spcPts val="1817"/>
                </a:lnSpc>
              </a:pPr>
              <a:endParaRPr/>
            </a:p>
          </p:txBody>
        </p:sp>
      </p:grpSp>
      <p:grpSp>
        <p:nvGrpSpPr>
          <p:cNvPr id="5" name="Group 5"/>
          <p:cNvGrpSpPr/>
          <p:nvPr/>
        </p:nvGrpSpPr>
        <p:grpSpPr>
          <a:xfrm>
            <a:off x="10234742" y="3893844"/>
            <a:ext cx="7024558" cy="5364456"/>
            <a:chOff x="0" y="0"/>
            <a:chExt cx="972468" cy="742646"/>
          </a:xfrm>
        </p:grpSpPr>
        <p:sp>
          <p:nvSpPr>
            <p:cNvPr id="6" name="Freeform 6"/>
            <p:cNvSpPr/>
            <p:nvPr/>
          </p:nvSpPr>
          <p:spPr>
            <a:xfrm>
              <a:off x="0" y="0"/>
              <a:ext cx="972468" cy="742646"/>
            </a:xfrm>
            <a:custGeom>
              <a:avLst/>
              <a:gdLst/>
              <a:ahLst/>
              <a:cxnLst/>
              <a:rect l="l" t="t" r="r" b="b"/>
              <a:pathLst>
                <a:path w="972468" h="742646">
                  <a:moveTo>
                    <a:pt x="13225" y="0"/>
                  </a:moveTo>
                  <a:lnTo>
                    <a:pt x="959242" y="0"/>
                  </a:lnTo>
                  <a:cubicBezTo>
                    <a:pt x="962750" y="0"/>
                    <a:pt x="966114" y="1393"/>
                    <a:pt x="968594" y="3874"/>
                  </a:cubicBezTo>
                  <a:cubicBezTo>
                    <a:pt x="971074" y="6354"/>
                    <a:pt x="972468" y="9718"/>
                    <a:pt x="972468" y="13225"/>
                  </a:cubicBezTo>
                  <a:lnTo>
                    <a:pt x="972468" y="729421"/>
                  </a:lnTo>
                  <a:cubicBezTo>
                    <a:pt x="972468" y="732928"/>
                    <a:pt x="971074" y="736292"/>
                    <a:pt x="968594" y="738772"/>
                  </a:cubicBezTo>
                  <a:cubicBezTo>
                    <a:pt x="966114" y="741253"/>
                    <a:pt x="962750" y="742646"/>
                    <a:pt x="959242" y="742646"/>
                  </a:cubicBezTo>
                  <a:lnTo>
                    <a:pt x="13225" y="742646"/>
                  </a:lnTo>
                  <a:cubicBezTo>
                    <a:pt x="9718" y="742646"/>
                    <a:pt x="6354" y="741253"/>
                    <a:pt x="3874" y="738772"/>
                  </a:cubicBezTo>
                  <a:cubicBezTo>
                    <a:pt x="1393" y="736292"/>
                    <a:pt x="0" y="732928"/>
                    <a:pt x="0" y="729421"/>
                  </a:cubicBezTo>
                  <a:lnTo>
                    <a:pt x="0" y="13225"/>
                  </a:lnTo>
                  <a:cubicBezTo>
                    <a:pt x="0" y="9718"/>
                    <a:pt x="1393" y="6354"/>
                    <a:pt x="3874" y="3874"/>
                  </a:cubicBezTo>
                  <a:cubicBezTo>
                    <a:pt x="6354" y="1393"/>
                    <a:pt x="9718" y="0"/>
                    <a:pt x="13225" y="0"/>
                  </a:cubicBezTo>
                  <a:close/>
                </a:path>
              </a:pathLst>
            </a:custGeom>
            <a:blipFill>
              <a:blip r:embed="rId2"/>
              <a:stretch>
                <a:fillRect l="-6302" r="-6302"/>
              </a:stretch>
            </a:blipFill>
          </p:spPr>
          <p:txBody>
            <a:bodyPr/>
            <a:lstStyle/>
            <a:p>
              <a:endParaRPr lang="nb-NO"/>
            </a:p>
          </p:txBody>
        </p:sp>
      </p:grpSp>
      <p:sp>
        <p:nvSpPr>
          <p:cNvPr id="7" name="AutoShape 7"/>
          <p:cNvSpPr/>
          <p:nvPr/>
        </p:nvSpPr>
        <p:spPr>
          <a:xfrm>
            <a:off x="10982325" y="3293835"/>
            <a:ext cx="6276975" cy="0"/>
          </a:xfrm>
          <a:prstGeom prst="line">
            <a:avLst/>
          </a:prstGeom>
          <a:ln w="9525" cap="flat">
            <a:solidFill>
              <a:srgbClr val="8E8E8E"/>
            </a:solidFill>
            <a:prstDash val="solid"/>
            <a:headEnd type="none" w="sm" len="sm"/>
            <a:tailEnd type="none" w="sm" len="sm"/>
          </a:ln>
        </p:spPr>
        <p:txBody>
          <a:bodyPr/>
          <a:lstStyle/>
          <a:p>
            <a:endParaRPr lang="nb-NO"/>
          </a:p>
        </p:txBody>
      </p:sp>
      <p:grpSp>
        <p:nvGrpSpPr>
          <p:cNvPr id="8" name="Group 8"/>
          <p:cNvGrpSpPr/>
          <p:nvPr/>
        </p:nvGrpSpPr>
        <p:grpSpPr>
          <a:xfrm>
            <a:off x="17107032" y="3217701"/>
            <a:ext cx="152268" cy="152268"/>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66666"/>
            </a:solidFill>
          </p:spPr>
          <p:txBody>
            <a:bodyPr/>
            <a:lstStyle/>
            <a:p>
              <a:endParaRPr lang="nb-NO"/>
            </a:p>
          </p:txBody>
        </p:sp>
        <p:sp>
          <p:nvSpPr>
            <p:cNvPr id="10" name="TextBox 10"/>
            <p:cNvSpPr txBox="1"/>
            <p:nvPr/>
          </p:nvSpPr>
          <p:spPr>
            <a:xfrm>
              <a:off x="76200" y="95250"/>
              <a:ext cx="660400" cy="641350"/>
            </a:xfrm>
            <a:prstGeom prst="rect">
              <a:avLst/>
            </a:prstGeom>
          </p:spPr>
          <p:txBody>
            <a:bodyPr lIns="50800" tIns="50800" rIns="50800" bIns="50800" rtlCol="0" anchor="ctr"/>
            <a:lstStyle/>
            <a:p>
              <a:pPr algn="ctr">
                <a:lnSpc>
                  <a:spcPts val="1414"/>
                </a:lnSpc>
              </a:pPr>
              <a:endParaRPr/>
            </a:p>
          </p:txBody>
        </p:sp>
      </p:grpSp>
      <p:sp>
        <p:nvSpPr>
          <p:cNvPr id="11" name="Freeform 11"/>
          <p:cNvSpPr/>
          <p:nvPr/>
        </p:nvSpPr>
        <p:spPr>
          <a:xfrm>
            <a:off x="0" y="0"/>
            <a:ext cx="3654217" cy="3654217"/>
          </a:xfrm>
          <a:custGeom>
            <a:avLst/>
            <a:gdLst/>
            <a:ahLst/>
            <a:cxnLst/>
            <a:rect l="l" t="t" r="r" b="b"/>
            <a:pathLst>
              <a:path w="3654217" h="3654217">
                <a:moveTo>
                  <a:pt x="0" y="0"/>
                </a:moveTo>
                <a:lnTo>
                  <a:pt x="3654217" y="0"/>
                </a:lnTo>
                <a:lnTo>
                  <a:pt x="3654217" y="3654217"/>
                </a:lnTo>
                <a:lnTo>
                  <a:pt x="0" y="3654217"/>
                </a:lnTo>
                <a:lnTo>
                  <a:pt x="0" y="0"/>
                </a:lnTo>
                <a:close/>
              </a:path>
            </a:pathLst>
          </a:custGeom>
          <a:blipFill>
            <a:blip r:embed="rId3"/>
            <a:stretch>
              <a:fillRect/>
            </a:stretch>
          </a:blipFill>
        </p:spPr>
        <p:txBody>
          <a:bodyPr/>
          <a:lstStyle/>
          <a:p>
            <a:endParaRPr lang="nb-NO"/>
          </a:p>
        </p:txBody>
      </p:sp>
      <p:sp>
        <p:nvSpPr>
          <p:cNvPr id="12" name="TextBox 12"/>
          <p:cNvSpPr txBox="1"/>
          <p:nvPr/>
        </p:nvSpPr>
        <p:spPr>
          <a:xfrm>
            <a:off x="4429048" y="6042672"/>
            <a:ext cx="4007883" cy="1066800"/>
          </a:xfrm>
          <a:prstGeom prst="rect">
            <a:avLst/>
          </a:prstGeom>
        </p:spPr>
        <p:txBody>
          <a:bodyPr lIns="0" tIns="0" rIns="0" bIns="0" rtlCol="0" anchor="t">
            <a:spAutoFit/>
          </a:bodyPr>
          <a:lstStyle/>
          <a:p>
            <a:pPr marL="0" lvl="0" indent="0" algn="l">
              <a:lnSpc>
                <a:spcPts val="2159"/>
              </a:lnSpc>
            </a:pPr>
            <a:r>
              <a:rPr lang="en-US" sz="1799" spc="-44">
                <a:solidFill>
                  <a:srgbClr val="BAC9CF"/>
                </a:solidFill>
                <a:latin typeface="Open Sauce Light"/>
                <a:ea typeface="Open Sauce Light"/>
                <a:cs typeface="Open Sauce Light"/>
                <a:sym typeface="Open Sauce Light"/>
              </a:rPr>
              <a:t>3 sambygdinger som har gått sammen om å stifte selskapet Helt Nord AS - fordi vi synes Kjøllefjords befolkinng fortjener en god saunaopplevelse</a:t>
            </a:r>
          </a:p>
        </p:txBody>
      </p:sp>
      <p:sp>
        <p:nvSpPr>
          <p:cNvPr id="13" name="TextBox 13"/>
          <p:cNvSpPr txBox="1"/>
          <p:nvPr/>
        </p:nvSpPr>
        <p:spPr>
          <a:xfrm>
            <a:off x="10991850" y="924224"/>
            <a:ext cx="7296150" cy="1771047"/>
          </a:xfrm>
          <a:prstGeom prst="rect">
            <a:avLst/>
          </a:prstGeom>
        </p:spPr>
        <p:txBody>
          <a:bodyPr lIns="0" tIns="0" rIns="0" bIns="0" rtlCol="0" anchor="t">
            <a:spAutoFit/>
          </a:bodyPr>
          <a:lstStyle/>
          <a:p>
            <a:pPr algn="l">
              <a:lnSpc>
                <a:spcPts val="13315"/>
              </a:lnSpc>
            </a:pPr>
            <a:r>
              <a:rPr lang="en-US" sz="13183" spc="-1252">
                <a:solidFill>
                  <a:srgbClr val="BAC9CF"/>
                </a:solidFill>
                <a:latin typeface="Open Sauce"/>
                <a:ea typeface="Open Sauce"/>
                <a:cs typeface="Open Sauce"/>
                <a:sym typeface="Open Sauce"/>
              </a:rPr>
              <a:t>Om oss</a:t>
            </a:r>
          </a:p>
        </p:txBody>
      </p:sp>
      <p:sp>
        <p:nvSpPr>
          <p:cNvPr id="14" name="TextBox 14"/>
          <p:cNvSpPr txBox="1"/>
          <p:nvPr/>
        </p:nvSpPr>
        <p:spPr>
          <a:xfrm>
            <a:off x="1028700" y="5790535"/>
            <a:ext cx="3049385" cy="429641"/>
          </a:xfrm>
          <a:prstGeom prst="rect">
            <a:avLst/>
          </a:prstGeom>
        </p:spPr>
        <p:txBody>
          <a:bodyPr lIns="0" tIns="0" rIns="0" bIns="0" rtlCol="0" anchor="t">
            <a:spAutoFit/>
          </a:bodyPr>
          <a:lstStyle/>
          <a:p>
            <a:pPr algn="l">
              <a:lnSpc>
                <a:spcPts val="3232"/>
              </a:lnSpc>
            </a:pPr>
            <a:r>
              <a:rPr lang="en-US" sz="3200" i="1" spc="-144">
                <a:solidFill>
                  <a:srgbClr val="B9B9B9"/>
                </a:solidFill>
                <a:latin typeface="Open Sauce Light Italics"/>
                <a:ea typeface="Open Sauce Light Italics"/>
                <a:cs typeface="Open Sauce Light Italics"/>
                <a:sym typeface="Open Sauce Light Italics"/>
              </a:rPr>
              <a:t>Hvem er vi;</a:t>
            </a:r>
          </a:p>
        </p:txBody>
      </p:sp>
      <p:sp>
        <p:nvSpPr>
          <p:cNvPr id="15" name="TextBox 15"/>
          <p:cNvSpPr txBox="1"/>
          <p:nvPr/>
        </p:nvSpPr>
        <p:spPr>
          <a:xfrm>
            <a:off x="4429048" y="7892174"/>
            <a:ext cx="4573538" cy="1143000"/>
          </a:xfrm>
          <a:prstGeom prst="rect">
            <a:avLst/>
          </a:prstGeom>
        </p:spPr>
        <p:txBody>
          <a:bodyPr lIns="0" tIns="0" rIns="0" bIns="0" rtlCol="0" anchor="t">
            <a:spAutoFit/>
          </a:bodyPr>
          <a:lstStyle/>
          <a:p>
            <a:pPr algn="l">
              <a:lnSpc>
                <a:spcPts val="2279"/>
              </a:lnSpc>
            </a:pPr>
            <a:r>
              <a:rPr lang="en-US" sz="1899" spc="-47">
                <a:solidFill>
                  <a:srgbClr val="BAC9CF"/>
                </a:solidFill>
                <a:latin typeface="Open Sauce Light"/>
                <a:ea typeface="Open Sauce Light"/>
                <a:cs typeface="Open Sauce Light"/>
                <a:sym typeface="Open Sauce Light"/>
              </a:rPr>
              <a:t>Per Jørgen Sørbø - 55 år, ansatt i Salmar</a:t>
            </a:r>
          </a:p>
          <a:p>
            <a:pPr algn="l">
              <a:lnSpc>
                <a:spcPts val="2279"/>
              </a:lnSpc>
            </a:pPr>
            <a:r>
              <a:rPr lang="en-US" sz="1899" spc="-47">
                <a:solidFill>
                  <a:srgbClr val="BAC9CF"/>
                </a:solidFill>
                <a:latin typeface="Open Sauce Light"/>
                <a:ea typeface="Open Sauce Light"/>
                <a:cs typeface="Open Sauce Light"/>
                <a:sym typeface="Open Sauce Light"/>
              </a:rPr>
              <a:t>Ørjan Larssen - 45 år, ansatt i ST1</a:t>
            </a:r>
          </a:p>
          <a:p>
            <a:pPr marL="0" lvl="0" indent="0" algn="l">
              <a:lnSpc>
                <a:spcPts val="2279"/>
              </a:lnSpc>
            </a:pPr>
            <a:r>
              <a:rPr lang="en-US" sz="1899" spc="-47">
                <a:solidFill>
                  <a:srgbClr val="BAC9CF"/>
                </a:solidFill>
                <a:latin typeface="Open Sauce Light"/>
                <a:ea typeface="Open Sauce Light"/>
                <a:cs typeface="Open Sauce Light"/>
                <a:sym typeface="Open Sauce Light"/>
              </a:rPr>
              <a:t>Maria Sørbø . 46 år, selvstendig næringsdrivende og ansatt i Visit Nordkyn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12531"/>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6524625" cy="896440"/>
            <a:chOff x="0" y="0"/>
            <a:chExt cx="1718420" cy="236100"/>
          </a:xfrm>
        </p:grpSpPr>
        <p:sp>
          <p:nvSpPr>
            <p:cNvPr id="3" name="Freeform 3"/>
            <p:cNvSpPr/>
            <p:nvPr/>
          </p:nvSpPr>
          <p:spPr>
            <a:xfrm>
              <a:off x="0" y="0"/>
              <a:ext cx="1718420" cy="236100"/>
            </a:xfrm>
            <a:custGeom>
              <a:avLst/>
              <a:gdLst/>
              <a:ahLst/>
              <a:cxnLst/>
              <a:rect l="l" t="t" r="r" b="b"/>
              <a:pathLst>
                <a:path w="1718420" h="236100">
                  <a:moveTo>
                    <a:pt x="14239" y="0"/>
                  </a:moveTo>
                  <a:lnTo>
                    <a:pt x="1704181" y="0"/>
                  </a:lnTo>
                  <a:cubicBezTo>
                    <a:pt x="1707957" y="0"/>
                    <a:pt x="1711579" y="1500"/>
                    <a:pt x="1714249" y="4170"/>
                  </a:cubicBezTo>
                  <a:cubicBezTo>
                    <a:pt x="1716920" y="6841"/>
                    <a:pt x="1718420" y="10462"/>
                    <a:pt x="1718420" y="14239"/>
                  </a:cubicBezTo>
                  <a:lnTo>
                    <a:pt x="1718420" y="221861"/>
                  </a:lnTo>
                  <a:cubicBezTo>
                    <a:pt x="1718420" y="225637"/>
                    <a:pt x="1716920" y="229259"/>
                    <a:pt x="1714249" y="231929"/>
                  </a:cubicBezTo>
                  <a:cubicBezTo>
                    <a:pt x="1711579" y="234599"/>
                    <a:pt x="1707957" y="236100"/>
                    <a:pt x="1704181" y="236100"/>
                  </a:cubicBezTo>
                  <a:lnTo>
                    <a:pt x="14239" y="236100"/>
                  </a:lnTo>
                  <a:cubicBezTo>
                    <a:pt x="10462" y="236100"/>
                    <a:pt x="6841" y="234599"/>
                    <a:pt x="4170" y="231929"/>
                  </a:cubicBezTo>
                  <a:cubicBezTo>
                    <a:pt x="1500" y="229259"/>
                    <a:pt x="0" y="225637"/>
                    <a:pt x="0" y="221861"/>
                  </a:cubicBezTo>
                  <a:lnTo>
                    <a:pt x="0" y="14239"/>
                  </a:lnTo>
                  <a:cubicBezTo>
                    <a:pt x="0" y="10462"/>
                    <a:pt x="1500" y="6841"/>
                    <a:pt x="4170" y="4170"/>
                  </a:cubicBezTo>
                  <a:cubicBezTo>
                    <a:pt x="6841" y="1500"/>
                    <a:pt x="10462" y="0"/>
                    <a:pt x="14239" y="0"/>
                  </a:cubicBezTo>
                  <a:close/>
                </a:path>
              </a:pathLst>
            </a:custGeom>
            <a:solidFill>
              <a:srgbClr val="012531"/>
            </a:solidFill>
            <a:ln w="9525" cap="sq">
              <a:solidFill>
                <a:srgbClr val="14556B"/>
              </a:solidFill>
              <a:prstDash val="solid"/>
              <a:miter/>
            </a:ln>
          </p:spPr>
          <p:txBody>
            <a:bodyPr/>
            <a:lstStyle/>
            <a:p>
              <a:endParaRPr lang="nb-NO"/>
            </a:p>
          </p:txBody>
        </p:sp>
        <p:sp>
          <p:nvSpPr>
            <p:cNvPr id="4" name="TextBox 4"/>
            <p:cNvSpPr txBox="1"/>
            <p:nvPr/>
          </p:nvSpPr>
          <p:spPr>
            <a:xfrm>
              <a:off x="0" y="19050"/>
              <a:ext cx="1718420" cy="217050"/>
            </a:xfrm>
            <a:prstGeom prst="rect">
              <a:avLst/>
            </a:prstGeom>
          </p:spPr>
          <p:txBody>
            <a:bodyPr lIns="50800" tIns="50800" rIns="50800" bIns="50800" rtlCol="0" anchor="ctr"/>
            <a:lstStyle/>
            <a:p>
              <a:pPr algn="ctr">
                <a:lnSpc>
                  <a:spcPts val="1414"/>
                </a:lnSpc>
              </a:pPr>
              <a:endParaRPr/>
            </a:p>
          </p:txBody>
        </p:sp>
      </p:grpSp>
      <p:sp>
        <p:nvSpPr>
          <p:cNvPr id="5" name="TextBox 5"/>
          <p:cNvSpPr txBox="1"/>
          <p:nvPr/>
        </p:nvSpPr>
        <p:spPr>
          <a:xfrm>
            <a:off x="1028700" y="1290658"/>
            <a:ext cx="6524625" cy="429641"/>
          </a:xfrm>
          <a:prstGeom prst="rect">
            <a:avLst/>
          </a:prstGeom>
        </p:spPr>
        <p:txBody>
          <a:bodyPr lIns="0" tIns="0" rIns="0" bIns="0" rtlCol="0" anchor="t">
            <a:spAutoFit/>
          </a:bodyPr>
          <a:lstStyle/>
          <a:p>
            <a:pPr algn="ctr">
              <a:lnSpc>
                <a:spcPts val="3232"/>
              </a:lnSpc>
            </a:pPr>
            <a:r>
              <a:rPr lang="en-US" sz="3200" i="1" spc="-144">
                <a:solidFill>
                  <a:srgbClr val="8E8E8E"/>
                </a:solidFill>
                <a:latin typeface="Open Sauce Light Italics"/>
                <a:ea typeface="Open Sauce Light Italics"/>
                <a:cs typeface="Open Sauce Light Italics"/>
                <a:sym typeface="Open Sauce Light Italics"/>
              </a:rPr>
              <a:t>Hvorfor mobil sauna?</a:t>
            </a:r>
          </a:p>
        </p:txBody>
      </p:sp>
      <p:grpSp>
        <p:nvGrpSpPr>
          <p:cNvPr id="6" name="Group 6"/>
          <p:cNvGrpSpPr/>
          <p:nvPr/>
        </p:nvGrpSpPr>
        <p:grpSpPr>
          <a:xfrm>
            <a:off x="1028700" y="2248990"/>
            <a:ext cx="6524625" cy="5654754"/>
            <a:chOff x="0" y="0"/>
            <a:chExt cx="1718420" cy="1489318"/>
          </a:xfrm>
        </p:grpSpPr>
        <p:sp>
          <p:nvSpPr>
            <p:cNvPr id="7" name="Freeform 7"/>
            <p:cNvSpPr/>
            <p:nvPr/>
          </p:nvSpPr>
          <p:spPr>
            <a:xfrm>
              <a:off x="0" y="0"/>
              <a:ext cx="1718420" cy="1489318"/>
            </a:xfrm>
            <a:custGeom>
              <a:avLst/>
              <a:gdLst/>
              <a:ahLst/>
              <a:cxnLst/>
              <a:rect l="l" t="t" r="r" b="b"/>
              <a:pathLst>
                <a:path w="1718420" h="1489318">
                  <a:moveTo>
                    <a:pt x="14239" y="0"/>
                  </a:moveTo>
                  <a:lnTo>
                    <a:pt x="1704181" y="0"/>
                  </a:lnTo>
                  <a:cubicBezTo>
                    <a:pt x="1707957" y="0"/>
                    <a:pt x="1711579" y="1500"/>
                    <a:pt x="1714249" y="4170"/>
                  </a:cubicBezTo>
                  <a:cubicBezTo>
                    <a:pt x="1716920" y="6841"/>
                    <a:pt x="1718420" y="10462"/>
                    <a:pt x="1718420" y="14239"/>
                  </a:cubicBezTo>
                  <a:lnTo>
                    <a:pt x="1718420" y="1475079"/>
                  </a:lnTo>
                  <a:cubicBezTo>
                    <a:pt x="1718420" y="1478855"/>
                    <a:pt x="1716920" y="1482477"/>
                    <a:pt x="1714249" y="1485147"/>
                  </a:cubicBezTo>
                  <a:cubicBezTo>
                    <a:pt x="1711579" y="1487818"/>
                    <a:pt x="1707957" y="1489318"/>
                    <a:pt x="1704181" y="1489318"/>
                  </a:cubicBezTo>
                  <a:lnTo>
                    <a:pt x="14239" y="1489318"/>
                  </a:lnTo>
                  <a:cubicBezTo>
                    <a:pt x="10462" y="1489318"/>
                    <a:pt x="6841" y="1487818"/>
                    <a:pt x="4170" y="1485147"/>
                  </a:cubicBezTo>
                  <a:cubicBezTo>
                    <a:pt x="1500" y="1482477"/>
                    <a:pt x="0" y="1478855"/>
                    <a:pt x="0" y="1475079"/>
                  </a:cubicBezTo>
                  <a:lnTo>
                    <a:pt x="0" y="14239"/>
                  </a:lnTo>
                  <a:cubicBezTo>
                    <a:pt x="0" y="10462"/>
                    <a:pt x="1500" y="6841"/>
                    <a:pt x="4170" y="4170"/>
                  </a:cubicBezTo>
                  <a:cubicBezTo>
                    <a:pt x="6841" y="1500"/>
                    <a:pt x="10462" y="0"/>
                    <a:pt x="14239" y="0"/>
                  </a:cubicBezTo>
                  <a:close/>
                </a:path>
              </a:pathLst>
            </a:custGeom>
            <a:solidFill>
              <a:srgbClr val="012531"/>
            </a:solidFill>
            <a:ln w="9525" cap="sq">
              <a:solidFill>
                <a:srgbClr val="666666"/>
              </a:solidFill>
              <a:prstDash val="solid"/>
              <a:miter/>
            </a:ln>
          </p:spPr>
          <p:txBody>
            <a:bodyPr/>
            <a:lstStyle/>
            <a:p>
              <a:endParaRPr lang="nb-NO"/>
            </a:p>
          </p:txBody>
        </p:sp>
        <p:sp>
          <p:nvSpPr>
            <p:cNvPr id="8" name="TextBox 8"/>
            <p:cNvSpPr txBox="1"/>
            <p:nvPr/>
          </p:nvSpPr>
          <p:spPr>
            <a:xfrm>
              <a:off x="0" y="19050"/>
              <a:ext cx="1718420" cy="1470268"/>
            </a:xfrm>
            <a:prstGeom prst="rect">
              <a:avLst/>
            </a:prstGeom>
          </p:spPr>
          <p:txBody>
            <a:bodyPr lIns="50800" tIns="50800" rIns="50800" bIns="50800" rtlCol="0" anchor="ctr"/>
            <a:lstStyle/>
            <a:p>
              <a:pPr algn="ctr">
                <a:lnSpc>
                  <a:spcPts val="1414"/>
                </a:lnSpc>
              </a:pPr>
              <a:endParaRPr/>
            </a:p>
          </p:txBody>
        </p:sp>
      </p:grpSp>
      <p:sp>
        <p:nvSpPr>
          <p:cNvPr id="9" name="TextBox 9"/>
          <p:cNvSpPr txBox="1"/>
          <p:nvPr/>
        </p:nvSpPr>
        <p:spPr>
          <a:xfrm>
            <a:off x="1757754" y="3165435"/>
            <a:ext cx="5066517" cy="2657475"/>
          </a:xfrm>
          <a:prstGeom prst="rect">
            <a:avLst/>
          </a:prstGeom>
        </p:spPr>
        <p:txBody>
          <a:bodyPr lIns="0" tIns="0" rIns="0" bIns="0" rtlCol="0" anchor="t">
            <a:spAutoFit/>
          </a:bodyPr>
          <a:lstStyle/>
          <a:p>
            <a:pPr algn="l">
              <a:lnSpc>
                <a:spcPts val="2759"/>
              </a:lnSpc>
            </a:pPr>
            <a:r>
              <a:rPr lang="en-US" sz="2299" spc="-57">
                <a:solidFill>
                  <a:srgbClr val="B9B9B9"/>
                </a:solidFill>
                <a:latin typeface="Open Sauce Light"/>
                <a:ea typeface="Open Sauce Light"/>
                <a:cs typeface="Open Sauce Light"/>
                <a:sym typeface="Open Sauce Light"/>
              </a:rPr>
              <a:t>–Krever ikke fast tomt</a:t>
            </a:r>
          </a:p>
          <a:p>
            <a:pPr algn="l">
              <a:lnSpc>
                <a:spcPts val="2759"/>
              </a:lnSpc>
            </a:pPr>
            <a:r>
              <a:rPr lang="en-US" sz="2299" spc="-57">
                <a:solidFill>
                  <a:srgbClr val="B9B9B9"/>
                </a:solidFill>
                <a:latin typeface="Open Sauce Light"/>
                <a:ea typeface="Open Sauce Light"/>
                <a:cs typeface="Open Sauce Light"/>
                <a:sym typeface="Open Sauce Light"/>
              </a:rPr>
              <a:t>–Unikt tilbud – ingen tilsvarende løsning i Finnmark</a:t>
            </a:r>
          </a:p>
          <a:p>
            <a:pPr algn="l">
              <a:lnSpc>
                <a:spcPts val="2759"/>
              </a:lnSpc>
            </a:pPr>
            <a:r>
              <a:rPr lang="en-US" sz="2299" spc="-57">
                <a:solidFill>
                  <a:srgbClr val="B9B9B9"/>
                </a:solidFill>
                <a:latin typeface="Open Sauce Light"/>
                <a:ea typeface="Open Sauce Light"/>
                <a:cs typeface="Open Sauce Light"/>
                <a:sym typeface="Open Sauce Light"/>
              </a:rPr>
              <a:t>–Stor fleksibilitet i bruk og plassering</a:t>
            </a:r>
          </a:p>
          <a:p>
            <a:pPr algn="l">
              <a:lnSpc>
                <a:spcPts val="2759"/>
              </a:lnSpc>
            </a:pPr>
            <a:r>
              <a:rPr lang="en-US" sz="2299" spc="-57">
                <a:solidFill>
                  <a:srgbClr val="B9B9B9"/>
                </a:solidFill>
                <a:latin typeface="Open Sauce Light"/>
                <a:ea typeface="Open Sauce Light"/>
                <a:cs typeface="Open Sauce Light"/>
                <a:sym typeface="Open Sauce Light"/>
              </a:rPr>
              <a:t>–Lavere investeringsbehov enn permanent bygg</a:t>
            </a:r>
          </a:p>
          <a:p>
            <a:pPr algn="l">
              <a:lnSpc>
                <a:spcPts val="2759"/>
              </a:lnSpc>
            </a:pPr>
            <a:r>
              <a:rPr lang="en-US" sz="2299" spc="-57">
                <a:solidFill>
                  <a:srgbClr val="B9B9B9"/>
                </a:solidFill>
                <a:latin typeface="Open Sauce Light"/>
                <a:ea typeface="Open Sauce Light"/>
                <a:cs typeface="Open Sauce Light"/>
                <a:sym typeface="Open Sauce Light"/>
              </a:rPr>
              <a:t>–Kan utvides til flere lokasjoner</a:t>
            </a:r>
          </a:p>
          <a:p>
            <a:pPr algn="l">
              <a:lnSpc>
                <a:spcPts val="2039"/>
              </a:lnSpc>
            </a:pPr>
            <a:endParaRPr lang="en-US" sz="2299" spc="-57">
              <a:solidFill>
                <a:srgbClr val="B9B9B9"/>
              </a:solidFill>
              <a:latin typeface="Open Sauce Light"/>
              <a:ea typeface="Open Sauce Light"/>
              <a:cs typeface="Open Sauce Light"/>
              <a:sym typeface="Open Sauce Light"/>
            </a:endParaRPr>
          </a:p>
        </p:txBody>
      </p:sp>
      <p:sp>
        <p:nvSpPr>
          <p:cNvPr id="10" name="AutoShape 10"/>
          <p:cNvSpPr/>
          <p:nvPr/>
        </p:nvSpPr>
        <p:spPr>
          <a:xfrm>
            <a:off x="9144000" y="1439390"/>
            <a:ext cx="5581017" cy="0"/>
          </a:xfrm>
          <a:prstGeom prst="line">
            <a:avLst/>
          </a:prstGeom>
          <a:ln w="9525" cap="flat">
            <a:solidFill>
              <a:srgbClr val="14556B"/>
            </a:solidFill>
            <a:prstDash val="solid"/>
            <a:headEnd type="none" w="sm" len="sm"/>
            <a:tailEnd type="none" w="sm" len="sm"/>
          </a:ln>
        </p:spPr>
        <p:txBody>
          <a:bodyPr/>
          <a:lstStyle/>
          <a:p>
            <a:endParaRPr lang="nb-NO"/>
          </a:p>
        </p:txBody>
      </p:sp>
      <p:grpSp>
        <p:nvGrpSpPr>
          <p:cNvPr id="11" name="Group 11"/>
          <p:cNvGrpSpPr/>
          <p:nvPr/>
        </p:nvGrpSpPr>
        <p:grpSpPr>
          <a:xfrm>
            <a:off x="9144000" y="1363256"/>
            <a:ext cx="152268" cy="152268"/>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B9B9"/>
            </a:solidFill>
          </p:spPr>
          <p:txBody>
            <a:bodyPr/>
            <a:lstStyle/>
            <a:p>
              <a:endParaRPr lang="nb-NO"/>
            </a:p>
          </p:txBody>
        </p:sp>
        <p:sp>
          <p:nvSpPr>
            <p:cNvPr id="13" name="TextBox 13"/>
            <p:cNvSpPr txBox="1"/>
            <p:nvPr/>
          </p:nvSpPr>
          <p:spPr>
            <a:xfrm>
              <a:off x="76200" y="95250"/>
              <a:ext cx="660400" cy="641350"/>
            </a:xfrm>
            <a:prstGeom prst="rect">
              <a:avLst/>
            </a:prstGeom>
          </p:spPr>
          <p:txBody>
            <a:bodyPr lIns="50800" tIns="50800" rIns="50800" bIns="50800" rtlCol="0" anchor="ctr"/>
            <a:lstStyle/>
            <a:p>
              <a:pPr algn="ctr">
                <a:lnSpc>
                  <a:spcPts val="1414"/>
                </a:lnSpc>
              </a:pPr>
              <a:endParaRPr/>
            </a:p>
          </p:txBody>
        </p:sp>
      </p:grpSp>
      <p:grpSp>
        <p:nvGrpSpPr>
          <p:cNvPr id="14" name="Group 14"/>
          <p:cNvGrpSpPr/>
          <p:nvPr/>
        </p:nvGrpSpPr>
        <p:grpSpPr>
          <a:xfrm>
            <a:off x="8837844" y="3914282"/>
            <a:ext cx="8039166" cy="3989462"/>
            <a:chOff x="0" y="0"/>
            <a:chExt cx="1245477" cy="618072"/>
          </a:xfrm>
        </p:grpSpPr>
        <p:sp>
          <p:nvSpPr>
            <p:cNvPr id="15" name="Freeform 15"/>
            <p:cNvSpPr/>
            <p:nvPr/>
          </p:nvSpPr>
          <p:spPr>
            <a:xfrm>
              <a:off x="0" y="0"/>
              <a:ext cx="1245477" cy="618072"/>
            </a:xfrm>
            <a:custGeom>
              <a:avLst/>
              <a:gdLst/>
              <a:ahLst/>
              <a:cxnLst/>
              <a:rect l="l" t="t" r="r" b="b"/>
              <a:pathLst>
                <a:path w="1245477" h="618072">
                  <a:moveTo>
                    <a:pt x="11556" y="0"/>
                  </a:moveTo>
                  <a:lnTo>
                    <a:pt x="1233921" y="0"/>
                  </a:lnTo>
                  <a:cubicBezTo>
                    <a:pt x="1236986" y="0"/>
                    <a:pt x="1239925" y="1218"/>
                    <a:pt x="1242092" y="3385"/>
                  </a:cubicBezTo>
                  <a:cubicBezTo>
                    <a:pt x="1244260" y="5552"/>
                    <a:pt x="1245477" y="8491"/>
                    <a:pt x="1245477" y="11556"/>
                  </a:cubicBezTo>
                  <a:lnTo>
                    <a:pt x="1245477" y="606516"/>
                  </a:lnTo>
                  <a:cubicBezTo>
                    <a:pt x="1245477" y="609581"/>
                    <a:pt x="1244260" y="612520"/>
                    <a:pt x="1242092" y="614687"/>
                  </a:cubicBezTo>
                  <a:cubicBezTo>
                    <a:pt x="1239925" y="616855"/>
                    <a:pt x="1236986" y="618072"/>
                    <a:pt x="1233921" y="618072"/>
                  </a:cubicBezTo>
                  <a:lnTo>
                    <a:pt x="11556" y="618072"/>
                  </a:lnTo>
                  <a:cubicBezTo>
                    <a:pt x="8491" y="618072"/>
                    <a:pt x="5552" y="616855"/>
                    <a:pt x="3385" y="614687"/>
                  </a:cubicBezTo>
                  <a:cubicBezTo>
                    <a:pt x="1218" y="612520"/>
                    <a:pt x="0" y="609581"/>
                    <a:pt x="0" y="606516"/>
                  </a:cubicBezTo>
                  <a:lnTo>
                    <a:pt x="0" y="11556"/>
                  </a:lnTo>
                  <a:cubicBezTo>
                    <a:pt x="0" y="8491"/>
                    <a:pt x="1218" y="5552"/>
                    <a:pt x="3385" y="3385"/>
                  </a:cubicBezTo>
                  <a:cubicBezTo>
                    <a:pt x="5552" y="1218"/>
                    <a:pt x="8491" y="0"/>
                    <a:pt x="11556" y="0"/>
                  </a:cubicBezTo>
                  <a:close/>
                </a:path>
              </a:pathLst>
            </a:custGeom>
            <a:blipFill>
              <a:blip r:embed="rId2"/>
              <a:stretch>
                <a:fillRect t="-21226" b="-21226"/>
              </a:stretch>
            </a:blipFill>
          </p:spPr>
          <p:txBody>
            <a:bodyPr/>
            <a:lstStyle/>
            <a:p>
              <a:endParaRPr lang="nb-NO"/>
            </a:p>
          </p:txBody>
        </p:sp>
      </p:grpSp>
      <p:sp>
        <p:nvSpPr>
          <p:cNvPr id="16" name="Freeform 16"/>
          <p:cNvSpPr/>
          <p:nvPr/>
        </p:nvSpPr>
        <p:spPr>
          <a:xfrm>
            <a:off x="14725017" y="-106809"/>
            <a:ext cx="3654217" cy="3654217"/>
          </a:xfrm>
          <a:custGeom>
            <a:avLst/>
            <a:gdLst/>
            <a:ahLst/>
            <a:cxnLst/>
            <a:rect l="l" t="t" r="r" b="b"/>
            <a:pathLst>
              <a:path w="3654217" h="3654217">
                <a:moveTo>
                  <a:pt x="0" y="0"/>
                </a:moveTo>
                <a:lnTo>
                  <a:pt x="3654217" y="0"/>
                </a:lnTo>
                <a:lnTo>
                  <a:pt x="3654217" y="3654216"/>
                </a:lnTo>
                <a:lnTo>
                  <a:pt x="0" y="3654216"/>
                </a:lnTo>
                <a:lnTo>
                  <a:pt x="0" y="0"/>
                </a:lnTo>
                <a:close/>
              </a:path>
            </a:pathLst>
          </a:custGeom>
          <a:blipFill>
            <a:blip r:embed="rId3"/>
            <a:stretch>
              <a:fillRect/>
            </a:stretch>
          </a:blipFill>
        </p:spPr>
        <p:txBody>
          <a:bodyPr/>
          <a:lstStyle/>
          <a:p>
            <a:endParaRPr lang="nb-NO"/>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12531"/>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6524625" cy="896440"/>
            <a:chOff x="0" y="0"/>
            <a:chExt cx="1718420" cy="236100"/>
          </a:xfrm>
        </p:grpSpPr>
        <p:sp>
          <p:nvSpPr>
            <p:cNvPr id="3" name="Freeform 3"/>
            <p:cNvSpPr/>
            <p:nvPr/>
          </p:nvSpPr>
          <p:spPr>
            <a:xfrm>
              <a:off x="0" y="0"/>
              <a:ext cx="1718420" cy="236100"/>
            </a:xfrm>
            <a:custGeom>
              <a:avLst/>
              <a:gdLst/>
              <a:ahLst/>
              <a:cxnLst/>
              <a:rect l="l" t="t" r="r" b="b"/>
              <a:pathLst>
                <a:path w="1718420" h="236100">
                  <a:moveTo>
                    <a:pt x="14239" y="0"/>
                  </a:moveTo>
                  <a:lnTo>
                    <a:pt x="1704181" y="0"/>
                  </a:lnTo>
                  <a:cubicBezTo>
                    <a:pt x="1707957" y="0"/>
                    <a:pt x="1711579" y="1500"/>
                    <a:pt x="1714249" y="4170"/>
                  </a:cubicBezTo>
                  <a:cubicBezTo>
                    <a:pt x="1716920" y="6841"/>
                    <a:pt x="1718420" y="10462"/>
                    <a:pt x="1718420" y="14239"/>
                  </a:cubicBezTo>
                  <a:lnTo>
                    <a:pt x="1718420" y="221861"/>
                  </a:lnTo>
                  <a:cubicBezTo>
                    <a:pt x="1718420" y="225637"/>
                    <a:pt x="1716920" y="229259"/>
                    <a:pt x="1714249" y="231929"/>
                  </a:cubicBezTo>
                  <a:cubicBezTo>
                    <a:pt x="1711579" y="234599"/>
                    <a:pt x="1707957" y="236100"/>
                    <a:pt x="1704181" y="236100"/>
                  </a:cubicBezTo>
                  <a:lnTo>
                    <a:pt x="14239" y="236100"/>
                  </a:lnTo>
                  <a:cubicBezTo>
                    <a:pt x="10462" y="236100"/>
                    <a:pt x="6841" y="234599"/>
                    <a:pt x="4170" y="231929"/>
                  </a:cubicBezTo>
                  <a:cubicBezTo>
                    <a:pt x="1500" y="229259"/>
                    <a:pt x="0" y="225637"/>
                    <a:pt x="0" y="221861"/>
                  </a:cubicBezTo>
                  <a:lnTo>
                    <a:pt x="0" y="14239"/>
                  </a:lnTo>
                  <a:cubicBezTo>
                    <a:pt x="0" y="10462"/>
                    <a:pt x="1500" y="6841"/>
                    <a:pt x="4170" y="4170"/>
                  </a:cubicBezTo>
                  <a:cubicBezTo>
                    <a:pt x="6841" y="1500"/>
                    <a:pt x="10462" y="0"/>
                    <a:pt x="14239" y="0"/>
                  </a:cubicBezTo>
                  <a:close/>
                </a:path>
              </a:pathLst>
            </a:custGeom>
            <a:solidFill>
              <a:srgbClr val="012531"/>
            </a:solidFill>
            <a:ln w="9525" cap="sq">
              <a:solidFill>
                <a:srgbClr val="14556B"/>
              </a:solidFill>
              <a:prstDash val="solid"/>
              <a:miter/>
            </a:ln>
          </p:spPr>
          <p:txBody>
            <a:bodyPr/>
            <a:lstStyle/>
            <a:p>
              <a:endParaRPr lang="nb-NO"/>
            </a:p>
          </p:txBody>
        </p:sp>
        <p:sp>
          <p:nvSpPr>
            <p:cNvPr id="4" name="TextBox 4"/>
            <p:cNvSpPr txBox="1"/>
            <p:nvPr/>
          </p:nvSpPr>
          <p:spPr>
            <a:xfrm>
              <a:off x="0" y="19050"/>
              <a:ext cx="1718420" cy="217050"/>
            </a:xfrm>
            <a:prstGeom prst="rect">
              <a:avLst/>
            </a:prstGeom>
          </p:spPr>
          <p:txBody>
            <a:bodyPr lIns="50800" tIns="50800" rIns="50800" bIns="50800" rtlCol="0" anchor="ctr"/>
            <a:lstStyle/>
            <a:p>
              <a:pPr algn="ctr">
                <a:lnSpc>
                  <a:spcPts val="1414"/>
                </a:lnSpc>
              </a:pPr>
              <a:endParaRPr/>
            </a:p>
          </p:txBody>
        </p:sp>
      </p:grpSp>
      <p:grpSp>
        <p:nvGrpSpPr>
          <p:cNvPr id="5" name="Group 5"/>
          <p:cNvGrpSpPr/>
          <p:nvPr/>
        </p:nvGrpSpPr>
        <p:grpSpPr>
          <a:xfrm>
            <a:off x="1028700" y="3014776"/>
            <a:ext cx="6524625" cy="2728330"/>
            <a:chOff x="0" y="0"/>
            <a:chExt cx="1718420" cy="718572"/>
          </a:xfrm>
        </p:grpSpPr>
        <p:sp>
          <p:nvSpPr>
            <p:cNvPr id="6" name="Freeform 6"/>
            <p:cNvSpPr/>
            <p:nvPr/>
          </p:nvSpPr>
          <p:spPr>
            <a:xfrm>
              <a:off x="0" y="0"/>
              <a:ext cx="1718420" cy="718572"/>
            </a:xfrm>
            <a:custGeom>
              <a:avLst/>
              <a:gdLst/>
              <a:ahLst/>
              <a:cxnLst/>
              <a:rect l="l" t="t" r="r" b="b"/>
              <a:pathLst>
                <a:path w="1718420" h="718572">
                  <a:moveTo>
                    <a:pt x="14239" y="0"/>
                  </a:moveTo>
                  <a:lnTo>
                    <a:pt x="1704181" y="0"/>
                  </a:lnTo>
                  <a:cubicBezTo>
                    <a:pt x="1707957" y="0"/>
                    <a:pt x="1711579" y="1500"/>
                    <a:pt x="1714249" y="4170"/>
                  </a:cubicBezTo>
                  <a:cubicBezTo>
                    <a:pt x="1716920" y="6841"/>
                    <a:pt x="1718420" y="10462"/>
                    <a:pt x="1718420" y="14239"/>
                  </a:cubicBezTo>
                  <a:lnTo>
                    <a:pt x="1718420" y="704334"/>
                  </a:lnTo>
                  <a:cubicBezTo>
                    <a:pt x="1718420" y="708110"/>
                    <a:pt x="1716920" y="711732"/>
                    <a:pt x="1714249" y="714402"/>
                  </a:cubicBezTo>
                  <a:cubicBezTo>
                    <a:pt x="1711579" y="717072"/>
                    <a:pt x="1707957" y="718572"/>
                    <a:pt x="1704181" y="718572"/>
                  </a:cubicBezTo>
                  <a:lnTo>
                    <a:pt x="14239" y="718572"/>
                  </a:lnTo>
                  <a:cubicBezTo>
                    <a:pt x="10462" y="718572"/>
                    <a:pt x="6841" y="717072"/>
                    <a:pt x="4170" y="714402"/>
                  </a:cubicBezTo>
                  <a:cubicBezTo>
                    <a:pt x="1500" y="711732"/>
                    <a:pt x="0" y="708110"/>
                    <a:pt x="0" y="704334"/>
                  </a:cubicBezTo>
                  <a:lnTo>
                    <a:pt x="0" y="14239"/>
                  </a:lnTo>
                  <a:cubicBezTo>
                    <a:pt x="0" y="10462"/>
                    <a:pt x="1500" y="6841"/>
                    <a:pt x="4170" y="4170"/>
                  </a:cubicBezTo>
                  <a:cubicBezTo>
                    <a:pt x="6841" y="1500"/>
                    <a:pt x="10462" y="0"/>
                    <a:pt x="14239" y="0"/>
                  </a:cubicBezTo>
                  <a:close/>
                </a:path>
              </a:pathLst>
            </a:custGeom>
            <a:solidFill>
              <a:srgbClr val="012531"/>
            </a:solidFill>
            <a:ln w="9525" cap="sq">
              <a:solidFill>
                <a:srgbClr val="666666"/>
              </a:solidFill>
              <a:prstDash val="solid"/>
              <a:miter/>
            </a:ln>
          </p:spPr>
          <p:txBody>
            <a:bodyPr/>
            <a:lstStyle/>
            <a:p>
              <a:endParaRPr lang="nb-NO"/>
            </a:p>
          </p:txBody>
        </p:sp>
        <p:sp>
          <p:nvSpPr>
            <p:cNvPr id="7" name="TextBox 7"/>
            <p:cNvSpPr txBox="1"/>
            <p:nvPr/>
          </p:nvSpPr>
          <p:spPr>
            <a:xfrm>
              <a:off x="0" y="19050"/>
              <a:ext cx="1718420" cy="699522"/>
            </a:xfrm>
            <a:prstGeom prst="rect">
              <a:avLst/>
            </a:prstGeom>
          </p:spPr>
          <p:txBody>
            <a:bodyPr lIns="50800" tIns="50800" rIns="50800" bIns="50800" rtlCol="0" anchor="ctr"/>
            <a:lstStyle/>
            <a:p>
              <a:pPr algn="ctr">
                <a:lnSpc>
                  <a:spcPts val="1414"/>
                </a:lnSpc>
              </a:pPr>
              <a:endParaRPr/>
            </a:p>
          </p:txBody>
        </p:sp>
      </p:grpSp>
      <p:sp>
        <p:nvSpPr>
          <p:cNvPr id="8" name="AutoShape 8"/>
          <p:cNvSpPr/>
          <p:nvPr/>
        </p:nvSpPr>
        <p:spPr>
          <a:xfrm>
            <a:off x="9144000" y="1439390"/>
            <a:ext cx="5581017" cy="0"/>
          </a:xfrm>
          <a:prstGeom prst="line">
            <a:avLst/>
          </a:prstGeom>
          <a:ln w="9525" cap="flat">
            <a:solidFill>
              <a:srgbClr val="14556B"/>
            </a:solidFill>
            <a:prstDash val="solid"/>
            <a:headEnd type="none" w="sm" len="sm"/>
            <a:tailEnd type="none" w="sm" len="sm"/>
          </a:ln>
        </p:spPr>
        <p:txBody>
          <a:bodyPr/>
          <a:lstStyle/>
          <a:p>
            <a:endParaRPr lang="nb-NO"/>
          </a:p>
        </p:txBody>
      </p:sp>
      <p:grpSp>
        <p:nvGrpSpPr>
          <p:cNvPr id="9" name="Group 9"/>
          <p:cNvGrpSpPr/>
          <p:nvPr/>
        </p:nvGrpSpPr>
        <p:grpSpPr>
          <a:xfrm>
            <a:off x="9144000" y="1363256"/>
            <a:ext cx="152268" cy="152268"/>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B9B9"/>
            </a:solidFill>
          </p:spPr>
          <p:txBody>
            <a:bodyPr/>
            <a:lstStyle/>
            <a:p>
              <a:endParaRPr lang="nb-NO"/>
            </a:p>
          </p:txBody>
        </p:sp>
        <p:sp>
          <p:nvSpPr>
            <p:cNvPr id="11" name="TextBox 11"/>
            <p:cNvSpPr txBox="1"/>
            <p:nvPr/>
          </p:nvSpPr>
          <p:spPr>
            <a:xfrm>
              <a:off x="76200" y="95250"/>
              <a:ext cx="660400" cy="641350"/>
            </a:xfrm>
            <a:prstGeom prst="rect">
              <a:avLst/>
            </a:prstGeom>
          </p:spPr>
          <p:txBody>
            <a:bodyPr lIns="50800" tIns="50800" rIns="50800" bIns="50800" rtlCol="0" anchor="ctr"/>
            <a:lstStyle/>
            <a:p>
              <a:pPr algn="ctr">
                <a:lnSpc>
                  <a:spcPts val="1414"/>
                </a:lnSpc>
              </a:pPr>
              <a:endParaRPr/>
            </a:p>
          </p:txBody>
        </p:sp>
      </p:grpSp>
      <p:grpSp>
        <p:nvGrpSpPr>
          <p:cNvPr id="12" name="Group 12"/>
          <p:cNvGrpSpPr/>
          <p:nvPr/>
        </p:nvGrpSpPr>
        <p:grpSpPr>
          <a:xfrm>
            <a:off x="9144000" y="3165435"/>
            <a:ext cx="8039166" cy="5456659"/>
            <a:chOff x="0" y="0"/>
            <a:chExt cx="1245477" cy="845379"/>
          </a:xfrm>
        </p:grpSpPr>
        <p:sp>
          <p:nvSpPr>
            <p:cNvPr id="13" name="Freeform 13"/>
            <p:cNvSpPr/>
            <p:nvPr/>
          </p:nvSpPr>
          <p:spPr>
            <a:xfrm>
              <a:off x="0" y="0"/>
              <a:ext cx="1245477" cy="845379"/>
            </a:xfrm>
            <a:custGeom>
              <a:avLst/>
              <a:gdLst/>
              <a:ahLst/>
              <a:cxnLst/>
              <a:rect l="l" t="t" r="r" b="b"/>
              <a:pathLst>
                <a:path w="1245477" h="845379">
                  <a:moveTo>
                    <a:pt x="11556" y="0"/>
                  </a:moveTo>
                  <a:lnTo>
                    <a:pt x="1233921" y="0"/>
                  </a:lnTo>
                  <a:cubicBezTo>
                    <a:pt x="1236986" y="0"/>
                    <a:pt x="1239925" y="1218"/>
                    <a:pt x="1242092" y="3385"/>
                  </a:cubicBezTo>
                  <a:cubicBezTo>
                    <a:pt x="1244260" y="5552"/>
                    <a:pt x="1245477" y="8491"/>
                    <a:pt x="1245477" y="11556"/>
                  </a:cubicBezTo>
                  <a:lnTo>
                    <a:pt x="1245477" y="833823"/>
                  </a:lnTo>
                  <a:cubicBezTo>
                    <a:pt x="1245477" y="836888"/>
                    <a:pt x="1244260" y="839827"/>
                    <a:pt x="1242092" y="841995"/>
                  </a:cubicBezTo>
                  <a:cubicBezTo>
                    <a:pt x="1239925" y="844162"/>
                    <a:pt x="1236986" y="845379"/>
                    <a:pt x="1233921" y="845379"/>
                  </a:cubicBezTo>
                  <a:lnTo>
                    <a:pt x="11556" y="845379"/>
                  </a:lnTo>
                  <a:cubicBezTo>
                    <a:pt x="8491" y="845379"/>
                    <a:pt x="5552" y="844162"/>
                    <a:pt x="3385" y="841995"/>
                  </a:cubicBezTo>
                  <a:cubicBezTo>
                    <a:pt x="1218" y="839827"/>
                    <a:pt x="0" y="836888"/>
                    <a:pt x="0" y="833823"/>
                  </a:cubicBezTo>
                  <a:lnTo>
                    <a:pt x="0" y="11556"/>
                  </a:lnTo>
                  <a:cubicBezTo>
                    <a:pt x="0" y="8491"/>
                    <a:pt x="1218" y="5552"/>
                    <a:pt x="3385" y="3385"/>
                  </a:cubicBezTo>
                  <a:cubicBezTo>
                    <a:pt x="5552" y="1218"/>
                    <a:pt x="8491" y="0"/>
                    <a:pt x="11556" y="0"/>
                  </a:cubicBezTo>
                  <a:close/>
                </a:path>
              </a:pathLst>
            </a:custGeom>
            <a:blipFill>
              <a:blip r:embed="rId2"/>
              <a:stretch>
                <a:fillRect t="-866" b="-866"/>
              </a:stretch>
            </a:blipFill>
          </p:spPr>
          <p:txBody>
            <a:bodyPr/>
            <a:lstStyle/>
            <a:p>
              <a:endParaRPr lang="nb-NO"/>
            </a:p>
          </p:txBody>
        </p:sp>
      </p:grpSp>
      <p:sp>
        <p:nvSpPr>
          <p:cNvPr id="14" name="Freeform 14"/>
          <p:cNvSpPr/>
          <p:nvPr/>
        </p:nvSpPr>
        <p:spPr>
          <a:xfrm>
            <a:off x="14725017" y="-106809"/>
            <a:ext cx="3654217" cy="3654217"/>
          </a:xfrm>
          <a:custGeom>
            <a:avLst/>
            <a:gdLst/>
            <a:ahLst/>
            <a:cxnLst/>
            <a:rect l="l" t="t" r="r" b="b"/>
            <a:pathLst>
              <a:path w="3654217" h="3654217">
                <a:moveTo>
                  <a:pt x="0" y="0"/>
                </a:moveTo>
                <a:lnTo>
                  <a:pt x="3654217" y="0"/>
                </a:lnTo>
                <a:lnTo>
                  <a:pt x="3654217" y="3654216"/>
                </a:lnTo>
                <a:lnTo>
                  <a:pt x="0" y="3654216"/>
                </a:lnTo>
                <a:lnTo>
                  <a:pt x="0" y="0"/>
                </a:lnTo>
                <a:close/>
              </a:path>
            </a:pathLst>
          </a:custGeom>
          <a:blipFill>
            <a:blip r:embed="rId3"/>
            <a:stretch>
              <a:fillRect/>
            </a:stretch>
          </a:blipFill>
        </p:spPr>
        <p:txBody>
          <a:bodyPr/>
          <a:lstStyle/>
          <a:p>
            <a:endParaRPr lang="nb-NO"/>
          </a:p>
        </p:txBody>
      </p:sp>
      <p:sp>
        <p:nvSpPr>
          <p:cNvPr id="15" name="Freeform 15"/>
          <p:cNvSpPr/>
          <p:nvPr/>
        </p:nvSpPr>
        <p:spPr>
          <a:xfrm>
            <a:off x="1028700" y="6630259"/>
            <a:ext cx="6524625" cy="3028513"/>
          </a:xfrm>
          <a:custGeom>
            <a:avLst/>
            <a:gdLst/>
            <a:ahLst/>
            <a:cxnLst/>
            <a:rect l="l" t="t" r="r" b="b"/>
            <a:pathLst>
              <a:path w="6524625" h="3028513">
                <a:moveTo>
                  <a:pt x="0" y="0"/>
                </a:moveTo>
                <a:lnTo>
                  <a:pt x="6524625" y="0"/>
                </a:lnTo>
                <a:lnTo>
                  <a:pt x="6524625" y="3028514"/>
                </a:lnTo>
                <a:lnTo>
                  <a:pt x="0" y="3028514"/>
                </a:lnTo>
                <a:lnTo>
                  <a:pt x="0" y="0"/>
                </a:lnTo>
                <a:close/>
              </a:path>
            </a:pathLst>
          </a:custGeom>
          <a:blipFill>
            <a:blip r:embed="rId4"/>
            <a:stretch>
              <a:fillRect/>
            </a:stretch>
          </a:blipFill>
        </p:spPr>
        <p:txBody>
          <a:bodyPr/>
          <a:lstStyle/>
          <a:p>
            <a:endParaRPr lang="nb-NO"/>
          </a:p>
        </p:txBody>
      </p:sp>
      <p:sp>
        <p:nvSpPr>
          <p:cNvPr id="16" name="TextBox 16"/>
          <p:cNvSpPr txBox="1"/>
          <p:nvPr/>
        </p:nvSpPr>
        <p:spPr>
          <a:xfrm>
            <a:off x="1028700" y="1290658"/>
            <a:ext cx="6524625" cy="429641"/>
          </a:xfrm>
          <a:prstGeom prst="rect">
            <a:avLst/>
          </a:prstGeom>
        </p:spPr>
        <p:txBody>
          <a:bodyPr lIns="0" tIns="0" rIns="0" bIns="0" rtlCol="0" anchor="t">
            <a:spAutoFit/>
          </a:bodyPr>
          <a:lstStyle/>
          <a:p>
            <a:pPr algn="ctr">
              <a:lnSpc>
                <a:spcPts val="3232"/>
              </a:lnSpc>
            </a:pPr>
            <a:r>
              <a:rPr lang="en-US" sz="3200" i="1" spc="-144">
                <a:solidFill>
                  <a:srgbClr val="8E8E8E"/>
                </a:solidFill>
                <a:latin typeface="Open Sauce Light Italics"/>
                <a:ea typeface="Open Sauce Light Italics"/>
                <a:cs typeface="Open Sauce Light Italics"/>
                <a:sym typeface="Open Sauce Light Italics"/>
              </a:rPr>
              <a:t>Dette kan bli en realitet</a:t>
            </a:r>
          </a:p>
        </p:txBody>
      </p:sp>
      <p:sp>
        <p:nvSpPr>
          <p:cNvPr id="17" name="TextBox 17"/>
          <p:cNvSpPr txBox="1"/>
          <p:nvPr/>
        </p:nvSpPr>
        <p:spPr>
          <a:xfrm>
            <a:off x="1287111" y="3547407"/>
            <a:ext cx="6007803" cy="1685925"/>
          </a:xfrm>
          <a:prstGeom prst="rect">
            <a:avLst/>
          </a:prstGeom>
        </p:spPr>
        <p:txBody>
          <a:bodyPr lIns="0" tIns="0" rIns="0" bIns="0" rtlCol="0" anchor="t">
            <a:spAutoFit/>
          </a:bodyPr>
          <a:lstStyle/>
          <a:p>
            <a:pPr algn="l">
              <a:lnSpc>
                <a:spcPts val="2759"/>
              </a:lnSpc>
            </a:pPr>
            <a:r>
              <a:rPr lang="en-US" sz="2299" spc="-57">
                <a:solidFill>
                  <a:srgbClr val="B9B9B9"/>
                </a:solidFill>
                <a:latin typeface="Open Sauce Light"/>
                <a:ea typeface="Open Sauce Light"/>
                <a:cs typeface="Open Sauce Light"/>
                <a:sym typeface="Open Sauce Light"/>
              </a:rPr>
              <a:t>–Enkel, funksjonell og lett å flytte</a:t>
            </a:r>
          </a:p>
          <a:p>
            <a:pPr algn="l">
              <a:lnSpc>
                <a:spcPts val="2759"/>
              </a:lnSpc>
            </a:pPr>
            <a:r>
              <a:rPr lang="en-US" sz="2299" spc="-57">
                <a:solidFill>
                  <a:srgbClr val="B9B9B9"/>
                </a:solidFill>
                <a:latin typeface="Open Sauce Light"/>
                <a:ea typeface="Open Sauce Light"/>
                <a:cs typeface="Open Sauce Light"/>
                <a:sym typeface="Open Sauce Light"/>
              </a:rPr>
              <a:t>–Plass til små grupper og sosiale aktiviteter</a:t>
            </a:r>
          </a:p>
          <a:p>
            <a:pPr algn="l">
              <a:lnSpc>
                <a:spcPts val="2759"/>
              </a:lnSpc>
            </a:pPr>
            <a:r>
              <a:rPr lang="en-US" sz="2299" spc="-57">
                <a:solidFill>
                  <a:srgbClr val="B9B9B9"/>
                </a:solidFill>
                <a:latin typeface="Open Sauce Light"/>
                <a:ea typeface="Open Sauce Light"/>
                <a:cs typeface="Open Sauce Light"/>
                <a:sym typeface="Open Sauce Light"/>
              </a:rPr>
              <a:t>–Plasseres nær havet</a:t>
            </a:r>
          </a:p>
          <a:p>
            <a:pPr algn="l">
              <a:lnSpc>
                <a:spcPts val="2759"/>
              </a:lnSpc>
            </a:pPr>
            <a:r>
              <a:rPr lang="en-US" sz="2299" spc="-57">
                <a:solidFill>
                  <a:srgbClr val="B9B9B9"/>
                </a:solidFill>
                <a:latin typeface="Open Sauce Light"/>
                <a:ea typeface="Open Sauce Light"/>
                <a:cs typeface="Open Sauce Light"/>
                <a:sym typeface="Open Sauce Light"/>
              </a:rPr>
              <a:t>–Inkluderende møteplass</a:t>
            </a:r>
          </a:p>
          <a:p>
            <a:pPr algn="l">
              <a:lnSpc>
                <a:spcPts val="2519"/>
              </a:lnSpc>
            </a:pPr>
            <a:endParaRPr lang="en-US" sz="2299" spc="-57">
              <a:solidFill>
                <a:srgbClr val="B9B9B9"/>
              </a:solidFill>
              <a:latin typeface="Open Sauce Light"/>
              <a:ea typeface="Open Sauce Light"/>
              <a:cs typeface="Open Sauce Light"/>
              <a:sym typeface="Open Sauce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12531"/>
        </a:solidFill>
        <a:effectLst/>
      </p:bgPr>
    </p:bg>
    <p:spTree>
      <p:nvGrpSpPr>
        <p:cNvPr id="1" name=""/>
        <p:cNvGrpSpPr/>
        <p:nvPr/>
      </p:nvGrpSpPr>
      <p:grpSpPr>
        <a:xfrm>
          <a:off x="0" y="0"/>
          <a:ext cx="0" cy="0"/>
          <a:chOff x="0" y="0"/>
          <a:chExt cx="0" cy="0"/>
        </a:xfrm>
      </p:grpSpPr>
      <p:grpSp>
        <p:nvGrpSpPr>
          <p:cNvPr id="2" name="Group 2"/>
          <p:cNvGrpSpPr/>
          <p:nvPr/>
        </p:nvGrpSpPr>
        <p:grpSpPr>
          <a:xfrm>
            <a:off x="6325945" y="6855184"/>
            <a:ext cx="10933355" cy="2604443"/>
            <a:chOff x="0" y="0"/>
            <a:chExt cx="2879567" cy="685944"/>
          </a:xfrm>
        </p:grpSpPr>
        <p:sp>
          <p:nvSpPr>
            <p:cNvPr id="3" name="Freeform 3"/>
            <p:cNvSpPr/>
            <p:nvPr/>
          </p:nvSpPr>
          <p:spPr>
            <a:xfrm>
              <a:off x="0" y="0"/>
              <a:ext cx="2879567" cy="685944"/>
            </a:xfrm>
            <a:custGeom>
              <a:avLst/>
              <a:gdLst/>
              <a:ahLst/>
              <a:cxnLst/>
              <a:rect l="l" t="t" r="r" b="b"/>
              <a:pathLst>
                <a:path w="2879567" h="685944">
                  <a:moveTo>
                    <a:pt x="8497" y="0"/>
                  </a:moveTo>
                  <a:lnTo>
                    <a:pt x="2871070" y="0"/>
                  </a:lnTo>
                  <a:cubicBezTo>
                    <a:pt x="2873323" y="0"/>
                    <a:pt x="2875484" y="895"/>
                    <a:pt x="2877078" y="2489"/>
                  </a:cubicBezTo>
                  <a:cubicBezTo>
                    <a:pt x="2878671" y="4082"/>
                    <a:pt x="2879567" y="6244"/>
                    <a:pt x="2879567" y="8497"/>
                  </a:cubicBezTo>
                  <a:lnTo>
                    <a:pt x="2879567" y="677447"/>
                  </a:lnTo>
                  <a:cubicBezTo>
                    <a:pt x="2879567" y="679700"/>
                    <a:pt x="2878671" y="681861"/>
                    <a:pt x="2877078" y="683455"/>
                  </a:cubicBezTo>
                  <a:cubicBezTo>
                    <a:pt x="2875484" y="685048"/>
                    <a:pt x="2873323" y="685944"/>
                    <a:pt x="2871070" y="685944"/>
                  </a:cubicBezTo>
                  <a:lnTo>
                    <a:pt x="8497" y="685944"/>
                  </a:lnTo>
                  <a:cubicBezTo>
                    <a:pt x="3804" y="685944"/>
                    <a:pt x="0" y="682139"/>
                    <a:pt x="0" y="677447"/>
                  </a:cubicBezTo>
                  <a:lnTo>
                    <a:pt x="0" y="8497"/>
                  </a:lnTo>
                  <a:cubicBezTo>
                    <a:pt x="0" y="6244"/>
                    <a:pt x="895" y="4082"/>
                    <a:pt x="2489" y="2489"/>
                  </a:cubicBezTo>
                  <a:cubicBezTo>
                    <a:pt x="4082" y="895"/>
                    <a:pt x="6244" y="0"/>
                    <a:pt x="8497" y="0"/>
                  </a:cubicBezTo>
                  <a:close/>
                </a:path>
              </a:pathLst>
            </a:custGeom>
            <a:solidFill>
              <a:srgbClr val="012531"/>
            </a:solidFill>
            <a:ln w="9525" cap="sq">
              <a:solidFill>
                <a:srgbClr val="14556B"/>
              </a:solidFill>
              <a:prstDash val="solid"/>
              <a:miter/>
            </a:ln>
          </p:spPr>
          <p:txBody>
            <a:bodyPr/>
            <a:lstStyle/>
            <a:p>
              <a:endParaRPr lang="nb-NO"/>
            </a:p>
          </p:txBody>
        </p:sp>
        <p:sp>
          <p:nvSpPr>
            <p:cNvPr id="4" name="TextBox 4"/>
            <p:cNvSpPr txBox="1"/>
            <p:nvPr/>
          </p:nvSpPr>
          <p:spPr>
            <a:xfrm>
              <a:off x="0" y="19050"/>
              <a:ext cx="2879567" cy="666894"/>
            </a:xfrm>
            <a:prstGeom prst="rect">
              <a:avLst/>
            </a:prstGeom>
          </p:spPr>
          <p:txBody>
            <a:bodyPr lIns="50800" tIns="50800" rIns="50800" bIns="50800" rtlCol="0" anchor="ctr"/>
            <a:lstStyle/>
            <a:p>
              <a:pPr algn="ctr">
                <a:lnSpc>
                  <a:spcPts val="1414"/>
                </a:lnSpc>
              </a:pPr>
              <a:endParaRPr/>
            </a:p>
          </p:txBody>
        </p:sp>
      </p:grpSp>
      <p:sp>
        <p:nvSpPr>
          <p:cNvPr id="5" name="TextBox 5"/>
          <p:cNvSpPr txBox="1"/>
          <p:nvPr/>
        </p:nvSpPr>
        <p:spPr>
          <a:xfrm>
            <a:off x="6325945" y="6187215"/>
            <a:ext cx="4150359" cy="429641"/>
          </a:xfrm>
          <a:prstGeom prst="rect">
            <a:avLst/>
          </a:prstGeom>
        </p:spPr>
        <p:txBody>
          <a:bodyPr lIns="0" tIns="0" rIns="0" bIns="0" rtlCol="0" anchor="t">
            <a:spAutoFit/>
          </a:bodyPr>
          <a:lstStyle/>
          <a:p>
            <a:pPr algn="l">
              <a:lnSpc>
                <a:spcPts val="3232"/>
              </a:lnSpc>
            </a:pPr>
            <a:r>
              <a:rPr lang="en-US" sz="3200" i="1" spc="-144">
                <a:solidFill>
                  <a:srgbClr val="666666"/>
                </a:solidFill>
                <a:latin typeface="Open Sauce Light Italics"/>
                <a:ea typeface="Open Sauce Light Italics"/>
                <a:cs typeface="Open Sauce Light Italics"/>
                <a:sym typeface="Open Sauce Light Italics"/>
              </a:rPr>
              <a:t>Hva får vi:</a:t>
            </a:r>
          </a:p>
        </p:txBody>
      </p:sp>
      <p:grpSp>
        <p:nvGrpSpPr>
          <p:cNvPr id="6" name="Group 6"/>
          <p:cNvGrpSpPr/>
          <p:nvPr/>
        </p:nvGrpSpPr>
        <p:grpSpPr>
          <a:xfrm>
            <a:off x="3749832" y="1028700"/>
            <a:ext cx="13509468" cy="3989462"/>
            <a:chOff x="0" y="0"/>
            <a:chExt cx="2092970" cy="618072"/>
          </a:xfrm>
        </p:grpSpPr>
        <p:sp>
          <p:nvSpPr>
            <p:cNvPr id="7" name="Freeform 7"/>
            <p:cNvSpPr/>
            <p:nvPr/>
          </p:nvSpPr>
          <p:spPr>
            <a:xfrm>
              <a:off x="0" y="0"/>
              <a:ext cx="2092970" cy="618072"/>
            </a:xfrm>
            <a:custGeom>
              <a:avLst/>
              <a:gdLst/>
              <a:ahLst/>
              <a:cxnLst/>
              <a:rect l="l" t="t" r="r" b="b"/>
              <a:pathLst>
                <a:path w="2092970" h="618072">
                  <a:moveTo>
                    <a:pt x="6877" y="0"/>
                  </a:moveTo>
                  <a:lnTo>
                    <a:pt x="2086093" y="0"/>
                  </a:lnTo>
                  <a:cubicBezTo>
                    <a:pt x="2089891" y="0"/>
                    <a:pt x="2092970" y="3079"/>
                    <a:pt x="2092970" y="6877"/>
                  </a:cubicBezTo>
                  <a:lnTo>
                    <a:pt x="2092970" y="611195"/>
                  </a:lnTo>
                  <a:cubicBezTo>
                    <a:pt x="2092970" y="614993"/>
                    <a:pt x="2089891" y="618072"/>
                    <a:pt x="2086093" y="618072"/>
                  </a:cubicBezTo>
                  <a:lnTo>
                    <a:pt x="6877" y="618072"/>
                  </a:lnTo>
                  <a:cubicBezTo>
                    <a:pt x="3079" y="618072"/>
                    <a:pt x="0" y="614993"/>
                    <a:pt x="0" y="611195"/>
                  </a:cubicBezTo>
                  <a:lnTo>
                    <a:pt x="0" y="6877"/>
                  </a:lnTo>
                  <a:cubicBezTo>
                    <a:pt x="0" y="3079"/>
                    <a:pt x="3079" y="0"/>
                    <a:pt x="6877" y="0"/>
                  </a:cubicBezTo>
                  <a:close/>
                </a:path>
              </a:pathLst>
            </a:custGeom>
            <a:blipFill>
              <a:blip r:embed="rId2"/>
              <a:stretch>
                <a:fillRect t="-31578" b="-31578"/>
              </a:stretch>
            </a:blipFill>
          </p:spPr>
          <p:txBody>
            <a:bodyPr/>
            <a:lstStyle/>
            <a:p>
              <a:endParaRPr lang="nb-NO"/>
            </a:p>
          </p:txBody>
        </p:sp>
      </p:grpSp>
      <p:sp>
        <p:nvSpPr>
          <p:cNvPr id="8" name="AutoShape 8"/>
          <p:cNvSpPr/>
          <p:nvPr/>
        </p:nvSpPr>
        <p:spPr>
          <a:xfrm>
            <a:off x="9365640" y="6373477"/>
            <a:ext cx="7893660" cy="0"/>
          </a:xfrm>
          <a:prstGeom prst="line">
            <a:avLst/>
          </a:prstGeom>
          <a:ln w="9525" cap="flat">
            <a:solidFill>
              <a:srgbClr val="666666"/>
            </a:solidFill>
            <a:prstDash val="solid"/>
            <a:headEnd type="none" w="sm" len="sm"/>
            <a:tailEnd type="none" w="sm" len="sm"/>
          </a:ln>
        </p:spPr>
        <p:txBody>
          <a:bodyPr/>
          <a:lstStyle/>
          <a:p>
            <a:endParaRPr lang="nb-NO"/>
          </a:p>
        </p:txBody>
      </p:sp>
      <p:grpSp>
        <p:nvGrpSpPr>
          <p:cNvPr id="9" name="Group 9"/>
          <p:cNvGrpSpPr/>
          <p:nvPr/>
        </p:nvGrpSpPr>
        <p:grpSpPr>
          <a:xfrm>
            <a:off x="17107032" y="6297343"/>
            <a:ext cx="152268" cy="152268"/>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66666"/>
            </a:solidFill>
          </p:spPr>
          <p:txBody>
            <a:bodyPr/>
            <a:lstStyle/>
            <a:p>
              <a:endParaRPr lang="nb-NO"/>
            </a:p>
          </p:txBody>
        </p:sp>
        <p:sp>
          <p:nvSpPr>
            <p:cNvPr id="11" name="TextBox 11"/>
            <p:cNvSpPr txBox="1"/>
            <p:nvPr/>
          </p:nvSpPr>
          <p:spPr>
            <a:xfrm>
              <a:off x="76200" y="95250"/>
              <a:ext cx="660400" cy="641350"/>
            </a:xfrm>
            <a:prstGeom prst="rect">
              <a:avLst/>
            </a:prstGeom>
          </p:spPr>
          <p:txBody>
            <a:bodyPr lIns="50800" tIns="50800" rIns="50800" bIns="50800" rtlCol="0" anchor="ctr"/>
            <a:lstStyle/>
            <a:p>
              <a:pPr algn="ctr">
                <a:lnSpc>
                  <a:spcPts val="1414"/>
                </a:lnSpc>
              </a:pPr>
              <a:endParaRPr/>
            </a:p>
          </p:txBody>
        </p:sp>
      </p:grpSp>
      <p:grpSp>
        <p:nvGrpSpPr>
          <p:cNvPr id="12" name="Group 12"/>
          <p:cNvGrpSpPr/>
          <p:nvPr/>
        </p:nvGrpSpPr>
        <p:grpSpPr>
          <a:xfrm>
            <a:off x="1028700" y="6130065"/>
            <a:ext cx="4677894" cy="3128235"/>
            <a:chOff x="0" y="0"/>
            <a:chExt cx="724728" cy="484645"/>
          </a:xfrm>
        </p:grpSpPr>
        <p:sp>
          <p:nvSpPr>
            <p:cNvPr id="13" name="Freeform 13"/>
            <p:cNvSpPr/>
            <p:nvPr/>
          </p:nvSpPr>
          <p:spPr>
            <a:xfrm>
              <a:off x="0" y="0"/>
              <a:ext cx="724728" cy="484645"/>
            </a:xfrm>
            <a:custGeom>
              <a:avLst/>
              <a:gdLst/>
              <a:ahLst/>
              <a:cxnLst/>
              <a:rect l="l" t="t" r="r" b="b"/>
              <a:pathLst>
                <a:path w="724728" h="484645">
                  <a:moveTo>
                    <a:pt x="19860" y="0"/>
                  </a:moveTo>
                  <a:lnTo>
                    <a:pt x="704868" y="0"/>
                  </a:lnTo>
                  <a:cubicBezTo>
                    <a:pt x="715837" y="0"/>
                    <a:pt x="724728" y="8892"/>
                    <a:pt x="724728" y="19860"/>
                  </a:cubicBezTo>
                  <a:lnTo>
                    <a:pt x="724728" y="464785"/>
                  </a:lnTo>
                  <a:cubicBezTo>
                    <a:pt x="724728" y="475754"/>
                    <a:pt x="715837" y="484645"/>
                    <a:pt x="704868" y="484645"/>
                  </a:cubicBezTo>
                  <a:lnTo>
                    <a:pt x="19860" y="484645"/>
                  </a:lnTo>
                  <a:cubicBezTo>
                    <a:pt x="14593" y="484645"/>
                    <a:pt x="9541" y="482553"/>
                    <a:pt x="5817" y="478829"/>
                  </a:cubicBezTo>
                  <a:cubicBezTo>
                    <a:pt x="2092" y="475104"/>
                    <a:pt x="0" y="470053"/>
                    <a:pt x="0" y="464785"/>
                  </a:cubicBezTo>
                  <a:lnTo>
                    <a:pt x="0" y="19860"/>
                  </a:lnTo>
                  <a:cubicBezTo>
                    <a:pt x="0" y="8892"/>
                    <a:pt x="8892" y="0"/>
                    <a:pt x="19860" y="0"/>
                  </a:cubicBezTo>
                  <a:close/>
                </a:path>
              </a:pathLst>
            </a:custGeom>
            <a:blipFill>
              <a:blip r:embed="rId3"/>
              <a:stretch>
                <a:fillRect t="-1037" b="-1037"/>
              </a:stretch>
            </a:blipFill>
          </p:spPr>
          <p:txBody>
            <a:bodyPr/>
            <a:lstStyle/>
            <a:p>
              <a:endParaRPr lang="nb-NO"/>
            </a:p>
          </p:txBody>
        </p:sp>
      </p:grpSp>
      <p:sp>
        <p:nvSpPr>
          <p:cNvPr id="14" name="Freeform 14"/>
          <p:cNvSpPr/>
          <p:nvPr/>
        </p:nvSpPr>
        <p:spPr>
          <a:xfrm>
            <a:off x="0" y="0"/>
            <a:ext cx="3654217" cy="3654217"/>
          </a:xfrm>
          <a:custGeom>
            <a:avLst/>
            <a:gdLst/>
            <a:ahLst/>
            <a:cxnLst/>
            <a:rect l="l" t="t" r="r" b="b"/>
            <a:pathLst>
              <a:path w="3654217" h="3654217">
                <a:moveTo>
                  <a:pt x="0" y="0"/>
                </a:moveTo>
                <a:lnTo>
                  <a:pt x="3654217" y="0"/>
                </a:lnTo>
                <a:lnTo>
                  <a:pt x="3654217" y="3654217"/>
                </a:lnTo>
                <a:lnTo>
                  <a:pt x="0" y="3654217"/>
                </a:lnTo>
                <a:lnTo>
                  <a:pt x="0" y="0"/>
                </a:lnTo>
                <a:close/>
              </a:path>
            </a:pathLst>
          </a:custGeom>
          <a:blipFill>
            <a:blip r:embed="rId4"/>
            <a:stretch>
              <a:fillRect/>
            </a:stretch>
          </a:blipFill>
        </p:spPr>
        <p:txBody>
          <a:bodyPr/>
          <a:lstStyle/>
          <a:p>
            <a:endParaRPr lang="nb-NO"/>
          </a:p>
        </p:txBody>
      </p:sp>
      <p:sp>
        <p:nvSpPr>
          <p:cNvPr id="15" name="TextBox 15"/>
          <p:cNvSpPr txBox="1"/>
          <p:nvPr/>
        </p:nvSpPr>
        <p:spPr>
          <a:xfrm>
            <a:off x="6605608" y="7093404"/>
            <a:ext cx="5187015" cy="447675"/>
          </a:xfrm>
          <a:prstGeom prst="rect">
            <a:avLst/>
          </a:prstGeom>
        </p:spPr>
        <p:txBody>
          <a:bodyPr lIns="0" tIns="0" rIns="0" bIns="0" rtlCol="0" anchor="t">
            <a:spAutoFit/>
          </a:bodyPr>
          <a:lstStyle/>
          <a:p>
            <a:pPr marL="0" lvl="0" indent="0" algn="l">
              <a:lnSpc>
                <a:spcPts val="3599"/>
              </a:lnSpc>
            </a:pPr>
            <a:r>
              <a:rPr lang="en-US" sz="2999" b="1" i="1" spc="-74">
                <a:solidFill>
                  <a:srgbClr val="BAC9CF"/>
                </a:solidFill>
                <a:latin typeface="Open Sauce Bold Italics"/>
                <a:ea typeface="Open Sauce Bold Italics"/>
                <a:cs typeface="Open Sauce Bold Italics"/>
                <a:sym typeface="Open Sauce Bold Italics"/>
              </a:rPr>
              <a:t>Sesong og fleksibilitet</a:t>
            </a:r>
          </a:p>
        </p:txBody>
      </p:sp>
      <p:sp>
        <p:nvSpPr>
          <p:cNvPr id="16" name="TextBox 16"/>
          <p:cNvSpPr txBox="1"/>
          <p:nvPr/>
        </p:nvSpPr>
        <p:spPr>
          <a:xfrm>
            <a:off x="6605608" y="7886700"/>
            <a:ext cx="10374029" cy="1371600"/>
          </a:xfrm>
          <a:prstGeom prst="rect">
            <a:avLst/>
          </a:prstGeom>
        </p:spPr>
        <p:txBody>
          <a:bodyPr lIns="0" tIns="0" rIns="0" bIns="0" rtlCol="0" anchor="t">
            <a:spAutoFit/>
          </a:bodyPr>
          <a:lstStyle/>
          <a:p>
            <a:pPr marL="0" lvl="0" indent="0" algn="l">
              <a:lnSpc>
                <a:spcPts val="2759"/>
              </a:lnSpc>
            </a:pPr>
            <a:r>
              <a:rPr lang="en-US" sz="2299" b="1" i="1" spc="-57">
                <a:solidFill>
                  <a:srgbClr val="BAC9CF"/>
                </a:solidFill>
                <a:latin typeface="Open Sauce Bold Italics"/>
                <a:ea typeface="Open Sauce Bold Italics"/>
                <a:cs typeface="Open Sauce Bold Italics"/>
                <a:sym typeface="Open Sauce Bold Italics"/>
              </a:rPr>
              <a:t>Saunaen er et helårstilbud som skaper liv i Kjøllefjord – fra vinterbad under nordlyset til sommerkvelder i midnattssola. Fordi den er mobil kan vi flytte den dit behovet er størst: ved havna, på stranda, under festivaler eller ved lokale arrangementer. Ett prosjekt – mange bruksområder.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12531"/>
        </a:solidFill>
        <a:effectLst/>
      </p:bgPr>
    </p:bg>
    <p:spTree>
      <p:nvGrpSpPr>
        <p:cNvPr id="1" name=""/>
        <p:cNvGrpSpPr/>
        <p:nvPr/>
      </p:nvGrpSpPr>
      <p:grpSpPr>
        <a:xfrm>
          <a:off x="0" y="0"/>
          <a:ext cx="0" cy="0"/>
          <a:chOff x="0" y="0"/>
          <a:chExt cx="0" cy="0"/>
        </a:xfrm>
      </p:grpSpPr>
      <p:grpSp>
        <p:nvGrpSpPr>
          <p:cNvPr id="2" name="Group 2"/>
          <p:cNvGrpSpPr/>
          <p:nvPr/>
        </p:nvGrpSpPr>
        <p:grpSpPr>
          <a:xfrm>
            <a:off x="13064455" y="3306305"/>
            <a:ext cx="4167837" cy="6501393"/>
            <a:chOff x="0" y="0"/>
            <a:chExt cx="1097702" cy="1712301"/>
          </a:xfrm>
        </p:grpSpPr>
        <p:sp>
          <p:nvSpPr>
            <p:cNvPr id="3" name="Freeform 3"/>
            <p:cNvSpPr/>
            <p:nvPr/>
          </p:nvSpPr>
          <p:spPr>
            <a:xfrm>
              <a:off x="0" y="0"/>
              <a:ext cx="1097702" cy="1712301"/>
            </a:xfrm>
            <a:custGeom>
              <a:avLst/>
              <a:gdLst/>
              <a:ahLst/>
              <a:cxnLst/>
              <a:rect l="l" t="t" r="r" b="b"/>
              <a:pathLst>
                <a:path w="1097702" h="1712301">
                  <a:moveTo>
                    <a:pt x="22290" y="0"/>
                  </a:moveTo>
                  <a:lnTo>
                    <a:pt x="1075412" y="0"/>
                  </a:lnTo>
                  <a:cubicBezTo>
                    <a:pt x="1081323" y="0"/>
                    <a:pt x="1086993" y="2348"/>
                    <a:pt x="1091173" y="6529"/>
                  </a:cubicBezTo>
                  <a:cubicBezTo>
                    <a:pt x="1095354" y="10709"/>
                    <a:pt x="1097702" y="16379"/>
                    <a:pt x="1097702" y="22290"/>
                  </a:cubicBezTo>
                  <a:lnTo>
                    <a:pt x="1097702" y="1690011"/>
                  </a:lnTo>
                  <a:cubicBezTo>
                    <a:pt x="1097702" y="1695922"/>
                    <a:pt x="1095354" y="1701592"/>
                    <a:pt x="1091173" y="1705772"/>
                  </a:cubicBezTo>
                  <a:cubicBezTo>
                    <a:pt x="1086993" y="1709953"/>
                    <a:pt x="1081323" y="1712301"/>
                    <a:pt x="1075412" y="1712301"/>
                  </a:cubicBezTo>
                  <a:lnTo>
                    <a:pt x="22290" y="1712301"/>
                  </a:lnTo>
                  <a:cubicBezTo>
                    <a:pt x="16379" y="1712301"/>
                    <a:pt x="10709" y="1709953"/>
                    <a:pt x="6529" y="1705772"/>
                  </a:cubicBezTo>
                  <a:cubicBezTo>
                    <a:pt x="2348" y="1701592"/>
                    <a:pt x="0" y="1695922"/>
                    <a:pt x="0" y="1690011"/>
                  </a:cubicBezTo>
                  <a:lnTo>
                    <a:pt x="0" y="22290"/>
                  </a:lnTo>
                  <a:cubicBezTo>
                    <a:pt x="0" y="16379"/>
                    <a:pt x="2348" y="10709"/>
                    <a:pt x="6529" y="6529"/>
                  </a:cubicBezTo>
                  <a:cubicBezTo>
                    <a:pt x="10709" y="2348"/>
                    <a:pt x="16379" y="0"/>
                    <a:pt x="22290" y="0"/>
                  </a:cubicBezTo>
                  <a:close/>
                </a:path>
              </a:pathLst>
            </a:custGeom>
            <a:solidFill>
              <a:srgbClr val="012531"/>
            </a:solidFill>
            <a:ln w="9525" cap="sq">
              <a:solidFill>
                <a:srgbClr val="14556B"/>
              </a:solidFill>
              <a:prstDash val="solid"/>
              <a:miter/>
            </a:ln>
          </p:spPr>
          <p:txBody>
            <a:bodyPr/>
            <a:lstStyle/>
            <a:p>
              <a:endParaRPr lang="nb-NO"/>
            </a:p>
          </p:txBody>
        </p:sp>
        <p:sp>
          <p:nvSpPr>
            <p:cNvPr id="4" name="TextBox 4"/>
            <p:cNvSpPr txBox="1"/>
            <p:nvPr/>
          </p:nvSpPr>
          <p:spPr>
            <a:xfrm>
              <a:off x="0" y="19050"/>
              <a:ext cx="1097702" cy="1693251"/>
            </a:xfrm>
            <a:prstGeom prst="rect">
              <a:avLst/>
            </a:prstGeom>
          </p:spPr>
          <p:txBody>
            <a:bodyPr lIns="50800" tIns="50800" rIns="50800" bIns="50800" rtlCol="0" anchor="ctr"/>
            <a:lstStyle/>
            <a:p>
              <a:pPr algn="ctr">
                <a:lnSpc>
                  <a:spcPts val="1414"/>
                </a:lnSpc>
              </a:pPr>
              <a:endParaRPr/>
            </a:p>
          </p:txBody>
        </p:sp>
      </p:grpSp>
      <p:grpSp>
        <p:nvGrpSpPr>
          <p:cNvPr id="5" name="Group 5"/>
          <p:cNvGrpSpPr/>
          <p:nvPr/>
        </p:nvGrpSpPr>
        <p:grpSpPr>
          <a:xfrm>
            <a:off x="8378003" y="3306305"/>
            <a:ext cx="4167837" cy="6501393"/>
            <a:chOff x="0" y="0"/>
            <a:chExt cx="1097702" cy="1712301"/>
          </a:xfrm>
        </p:grpSpPr>
        <p:sp>
          <p:nvSpPr>
            <p:cNvPr id="6" name="Freeform 6"/>
            <p:cNvSpPr/>
            <p:nvPr/>
          </p:nvSpPr>
          <p:spPr>
            <a:xfrm>
              <a:off x="0" y="0"/>
              <a:ext cx="1097702" cy="1712301"/>
            </a:xfrm>
            <a:custGeom>
              <a:avLst/>
              <a:gdLst/>
              <a:ahLst/>
              <a:cxnLst/>
              <a:rect l="l" t="t" r="r" b="b"/>
              <a:pathLst>
                <a:path w="1097702" h="1712301">
                  <a:moveTo>
                    <a:pt x="22290" y="0"/>
                  </a:moveTo>
                  <a:lnTo>
                    <a:pt x="1075412" y="0"/>
                  </a:lnTo>
                  <a:cubicBezTo>
                    <a:pt x="1081323" y="0"/>
                    <a:pt x="1086993" y="2348"/>
                    <a:pt x="1091173" y="6529"/>
                  </a:cubicBezTo>
                  <a:cubicBezTo>
                    <a:pt x="1095354" y="10709"/>
                    <a:pt x="1097702" y="16379"/>
                    <a:pt x="1097702" y="22290"/>
                  </a:cubicBezTo>
                  <a:lnTo>
                    <a:pt x="1097702" y="1690011"/>
                  </a:lnTo>
                  <a:cubicBezTo>
                    <a:pt x="1097702" y="1695922"/>
                    <a:pt x="1095354" y="1701592"/>
                    <a:pt x="1091173" y="1705772"/>
                  </a:cubicBezTo>
                  <a:cubicBezTo>
                    <a:pt x="1086993" y="1709953"/>
                    <a:pt x="1081323" y="1712301"/>
                    <a:pt x="1075412" y="1712301"/>
                  </a:cubicBezTo>
                  <a:lnTo>
                    <a:pt x="22290" y="1712301"/>
                  </a:lnTo>
                  <a:cubicBezTo>
                    <a:pt x="16379" y="1712301"/>
                    <a:pt x="10709" y="1709953"/>
                    <a:pt x="6529" y="1705772"/>
                  </a:cubicBezTo>
                  <a:cubicBezTo>
                    <a:pt x="2348" y="1701592"/>
                    <a:pt x="0" y="1695922"/>
                    <a:pt x="0" y="1690011"/>
                  </a:cubicBezTo>
                  <a:lnTo>
                    <a:pt x="0" y="22290"/>
                  </a:lnTo>
                  <a:cubicBezTo>
                    <a:pt x="0" y="16379"/>
                    <a:pt x="2348" y="10709"/>
                    <a:pt x="6529" y="6529"/>
                  </a:cubicBezTo>
                  <a:cubicBezTo>
                    <a:pt x="10709" y="2348"/>
                    <a:pt x="16379" y="0"/>
                    <a:pt x="22290" y="0"/>
                  </a:cubicBezTo>
                  <a:close/>
                </a:path>
              </a:pathLst>
            </a:custGeom>
            <a:solidFill>
              <a:srgbClr val="012531"/>
            </a:solidFill>
            <a:ln w="9525" cap="sq">
              <a:solidFill>
                <a:srgbClr val="14556B"/>
              </a:solidFill>
              <a:prstDash val="solid"/>
              <a:miter/>
            </a:ln>
          </p:spPr>
          <p:txBody>
            <a:bodyPr/>
            <a:lstStyle/>
            <a:p>
              <a:endParaRPr lang="nb-NO"/>
            </a:p>
          </p:txBody>
        </p:sp>
        <p:sp>
          <p:nvSpPr>
            <p:cNvPr id="7" name="TextBox 7"/>
            <p:cNvSpPr txBox="1"/>
            <p:nvPr/>
          </p:nvSpPr>
          <p:spPr>
            <a:xfrm>
              <a:off x="0" y="19050"/>
              <a:ext cx="1097702" cy="1693251"/>
            </a:xfrm>
            <a:prstGeom prst="rect">
              <a:avLst/>
            </a:prstGeom>
          </p:spPr>
          <p:txBody>
            <a:bodyPr lIns="50800" tIns="50800" rIns="50800" bIns="50800" rtlCol="0" anchor="ctr"/>
            <a:lstStyle/>
            <a:p>
              <a:pPr algn="ctr">
                <a:lnSpc>
                  <a:spcPts val="1414"/>
                </a:lnSpc>
              </a:pPr>
              <a:endParaRPr/>
            </a:p>
          </p:txBody>
        </p:sp>
      </p:grpSp>
      <p:grpSp>
        <p:nvGrpSpPr>
          <p:cNvPr id="8" name="Group 8"/>
          <p:cNvGrpSpPr/>
          <p:nvPr/>
        </p:nvGrpSpPr>
        <p:grpSpPr>
          <a:xfrm>
            <a:off x="3695815" y="3306305"/>
            <a:ext cx="4163573" cy="6501393"/>
            <a:chOff x="0" y="0"/>
            <a:chExt cx="1096579" cy="1712301"/>
          </a:xfrm>
        </p:grpSpPr>
        <p:sp>
          <p:nvSpPr>
            <p:cNvPr id="9" name="Freeform 9"/>
            <p:cNvSpPr/>
            <p:nvPr/>
          </p:nvSpPr>
          <p:spPr>
            <a:xfrm>
              <a:off x="0" y="0"/>
              <a:ext cx="1096579" cy="1712301"/>
            </a:xfrm>
            <a:custGeom>
              <a:avLst/>
              <a:gdLst/>
              <a:ahLst/>
              <a:cxnLst/>
              <a:rect l="l" t="t" r="r" b="b"/>
              <a:pathLst>
                <a:path w="1096579" h="1712301">
                  <a:moveTo>
                    <a:pt x="22313" y="0"/>
                  </a:moveTo>
                  <a:lnTo>
                    <a:pt x="1074266" y="0"/>
                  </a:lnTo>
                  <a:cubicBezTo>
                    <a:pt x="1080183" y="0"/>
                    <a:pt x="1085859" y="2351"/>
                    <a:pt x="1090043" y="6535"/>
                  </a:cubicBezTo>
                  <a:cubicBezTo>
                    <a:pt x="1094228" y="10720"/>
                    <a:pt x="1096579" y="16395"/>
                    <a:pt x="1096579" y="22313"/>
                  </a:cubicBezTo>
                  <a:lnTo>
                    <a:pt x="1096579" y="1689988"/>
                  </a:lnTo>
                  <a:cubicBezTo>
                    <a:pt x="1096579" y="1702311"/>
                    <a:pt x="1086589" y="1712301"/>
                    <a:pt x="1074266" y="1712301"/>
                  </a:cubicBezTo>
                  <a:lnTo>
                    <a:pt x="22313" y="1712301"/>
                  </a:lnTo>
                  <a:cubicBezTo>
                    <a:pt x="16395" y="1712301"/>
                    <a:pt x="10720" y="1709950"/>
                    <a:pt x="6535" y="1705766"/>
                  </a:cubicBezTo>
                  <a:cubicBezTo>
                    <a:pt x="2351" y="1701581"/>
                    <a:pt x="0" y="1695906"/>
                    <a:pt x="0" y="1689988"/>
                  </a:cubicBezTo>
                  <a:lnTo>
                    <a:pt x="0" y="22313"/>
                  </a:lnTo>
                  <a:cubicBezTo>
                    <a:pt x="0" y="16395"/>
                    <a:pt x="2351" y="10720"/>
                    <a:pt x="6535" y="6535"/>
                  </a:cubicBezTo>
                  <a:cubicBezTo>
                    <a:pt x="10720" y="2351"/>
                    <a:pt x="16395" y="0"/>
                    <a:pt x="22313" y="0"/>
                  </a:cubicBezTo>
                  <a:close/>
                </a:path>
              </a:pathLst>
            </a:custGeom>
            <a:solidFill>
              <a:srgbClr val="012531"/>
            </a:solidFill>
            <a:ln w="9525" cap="sq">
              <a:solidFill>
                <a:srgbClr val="14556B"/>
              </a:solidFill>
              <a:prstDash val="solid"/>
              <a:miter/>
            </a:ln>
          </p:spPr>
          <p:txBody>
            <a:bodyPr/>
            <a:lstStyle/>
            <a:p>
              <a:endParaRPr lang="nb-NO"/>
            </a:p>
          </p:txBody>
        </p:sp>
        <p:sp>
          <p:nvSpPr>
            <p:cNvPr id="10" name="TextBox 10"/>
            <p:cNvSpPr txBox="1"/>
            <p:nvPr/>
          </p:nvSpPr>
          <p:spPr>
            <a:xfrm>
              <a:off x="0" y="19050"/>
              <a:ext cx="1096579" cy="1693251"/>
            </a:xfrm>
            <a:prstGeom prst="rect">
              <a:avLst/>
            </a:prstGeom>
          </p:spPr>
          <p:txBody>
            <a:bodyPr lIns="50800" tIns="50800" rIns="50800" bIns="50800" rtlCol="0" anchor="ctr"/>
            <a:lstStyle/>
            <a:p>
              <a:pPr algn="ctr">
                <a:lnSpc>
                  <a:spcPts val="1414"/>
                </a:lnSpc>
              </a:pPr>
              <a:endParaRPr/>
            </a:p>
          </p:txBody>
        </p:sp>
      </p:grpSp>
      <p:grpSp>
        <p:nvGrpSpPr>
          <p:cNvPr id="11" name="Group 11"/>
          <p:cNvGrpSpPr/>
          <p:nvPr/>
        </p:nvGrpSpPr>
        <p:grpSpPr>
          <a:xfrm>
            <a:off x="13064455" y="3306305"/>
            <a:ext cx="4167837" cy="3869233"/>
            <a:chOff x="0" y="0"/>
            <a:chExt cx="645707" cy="599445"/>
          </a:xfrm>
        </p:grpSpPr>
        <p:sp>
          <p:nvSpPr>
            <p:cNvPr id="12" name="Freeform 12"/>
            <p:cNvSpPr/>
            <p:nvPr/>
          </p:nvSpPr>
          <p:spPr>
            <a:xfrm>
              <a:off x="0" y="0"/>
              <a:ext cx="645707" cy="599445"/>
            </a:xfrm>
            <a:custGeom>
              <a:avLst/>
              <a:gdLst/>
              <a:ahLst/>
              <a:cxnLst/>
              <a:rect l="l" t="t" r="r" b="b"/>
              <a:pathLst>
                <a:path w="645707" h="599445">
                  <a:moveTo>
                    <a:pt x="22290" y="0"/>
                  </a:moveTo>
                  <a:lnTo>
                    <a:pt x="623417" y="0"/>
                  </a:lnTo>
                  <a:cubicBezTo>
                    <a:pt x="629328" y="0"/>
                    <a:pt x="634998" y="2348"/>
                    <a:pt x="639178" y="6529"/>
                  </a:cubicBezTo>
                  <a:cubicBezTo>
                    <a:pt x="643359" y="10709"/>
                    <a:pt x="645707" y="16379"/>
                    <a:pt x="645707" y="22290"/>
                  </a:cubicBezTo>
                  <a:lnTo>
                    <a:pt x="645707" y="577155"/>
                  </a:lnTo>
                  <a:cubicBezTo>
                    <a:pt x="645707" y="583067"/>
                    <a:pt x="643359" y="588736"/>
                    <a:pt x="639178" y="592917"/>
                  </a:cubicBezTo>
                  <a:cubicBezTo>
                    <a:pt x="634998" y="597097"/>
                    <a:pt x="629328" y="599445"/>
                    <a:pt x="623417" y="599445"/>
                  </a:cubicBezTo>
                  <a:lnTo>
                    <a:pt x="22290" y="599445"/>
                  </a:lnTo>
                  <a:cubicBezTo>
                    <a:pt x="16379" y="599445"/>
                    <a:pt x="10709" y="597097"/>
                    <a:pt x="6529" y="592917"/>
                  </a:cubicBezTo>
                  <a:cubicBezTo>
                    <a:pt x="2348" y="588736"/>
                    <a:pt x="0" y="583067"/>
                    <a:pt x="0" y="577155"/>
                  </a:cubicBezTo>
                  <a:lnTo>
                    <a:pt x="0" y="22290"/>
                  </a:lnTo>
                  <a:cubicBezTo>
                    <a:pt x="0" y="16379"/>
                    <a:pt x="2348" y="10709"/>
                    <a:pt x="6529" y="6529"/>
                  </a:cubicBezTo>
                  <a:cubicBezTo>
                    <a:pt x="10709" y="2348"/>
                    <a:pt x="16379" y="0"/>
                    <a:pt x="22290" y="0"/>
                  </a:cubicBezTo>
                  <a:close/>
                </a:path>
              </a:pathLst>
            </a:custGeom>
            <a:blipFill>
              <a:blip r:embed="rId2"/>
              <a:stretch>
                <a:fillRect l="-11965" r="-11965"/>
              </a:stretch>
            </a:blipFill>
          </p:spPr>
          <p:txBody>
            <a:bodyPr/>
            <a:lstStyle/>
            <a:p>
              <a:endParaRPr lang="nb-NO"/>
            </a:p>
          </p:txBody>
        </p:sp>
      </p:grpSp>
      <p:grpSp>
        <p:nvGrpSpPr>
          <p:cNvPr id="13" name="Group 13"/>
          <p:cNvGrpSpPr/>
          <p:nvPr/>
        </p:nvGrpSpPr>
        <p:grpSpPr>
          <a:xfrm>
            <a:off x="8378003" y="3306305"/>
            <a:ext cx="4167837" cy="3869233"/>
            <a:chOff x="0" y="0"/>
            <a:chExt cx="645707" cy="599445"/>
          </a:xfrm>
        </p:grpSpPr>
        <p:sp>
          <p:nvSpPr>
            <p:cNvPr id="14" name="Freeform 14"/>
            <p:cNvSpPr/>
            <p:nvPr/>
          </p:nvSpPr>
          <p:spPr>
            <a:xfrm>
              <a:off x="0" y="0"/>
              <a:ext cx="645707" cy="599445"/>
            </a:xfrm>
            <a:custGeom>
              <a:avLst/>
              <a:gdLst/>
              <a:ahLst/>
              <a:cxnLst/>
              <a:rect l="l" t="t" r="r" b="b"/>
              <a:pathLst>
                <a:path w="645707" h="599445">
                  <a:moveTo>
                    <a:pt x="22290" y="0"/>
                  </a:moveTo>
                  <a:lnTo>
                    <a:pt x="623417" y="0"/>
                  </a:lnTo>
                  <a:cubicBezTo>
                    <a:pt x="629328" y="0"/>
                    <a:pt x="634998" y="2348"/>
                    <a:pt x="639178" y="6529"/>
                  </a:cubicBezTo>
                  <a:cubicBezTo>
                    <a:pt x="643359" y="10709"/>
                    <a:pt x="645707" y="16379"/>
                    <a:pt x="645707" y="22290"/>
                  </a:cubicBezTo>
                  <a:lnTo>
                    <a:pt x="645707" y="577155"/>
                  </a:lnTo>
                  <a:cubicBezTo>
                    <a:pt x="645707" y="583067"/>
                    <a:pt x="643359" y="588736"/>
                    <a:pt x="639178" y="592917"/>
                  </a:cubicBezTo>
                  <a:cubicBezTo>
                    <a:pt x="634998" y="597097"/>
                    <a:pt x="629328" y="599445"/>
                    <a:pt x="623417" y="599445"/>
                  </a:cubicBezTo>
                  <a:lnTo>
                    <a:pt x="22290" y="599445"/>
                  </a:lnTo>
                  <a:cubicBezTo>
                    <a:pt x="16379" y="599445"/>
                    <a:pt x="10709" y="597097"/>
                    <a:pt x="6529" y="592917"/>
                  </a:cubicBezTo>
                  <a:cubicBezTo>
                    <a:pt x="2348" y="588736"/>
                    <a:pt x="0" y="583067"/>
                    <a:pt x="0" y="577155"/>
                  </a:cubicBezTo>
                  <a:lnTo>
                    <a:pt x="0" y="22290"/>
                  </a:lnTo>
                  <a:cubicBezTo>
                    <a:pt x="0" y="16379"/>
                    <a:pt x="2348" y="10709"/>
                    <a:pt x="6529" y="6529"/>
                  </a:cubicBezTo>
                  <a:cubicBezTo>
                    <a:pt x="10709" y="2348"/>
                    <a:pt x="16379" y="0"/>
                    <a:pt x="22290" y="0"/>
                  </a:cubicBezTo>
                  <a:close/>
                </a:path>
              </a:pathLst>
            </a:custGeom>
            <a:blipFill>
              <a:blip r:embed="rId3"/>
              <a:stretch>
                <a:fillRect l="-17236" r="-17236"/>
              </a:stretch>
            </a:blipFill>
          </p:spPr>
          <p:txBody>
            <a:bodyPr/>
            <a:lstStyle/>
            <a:p>
              <a:endParaRPr lang="nb-NO"/>
            </a:p>
          </p:txBody>
        </p:sp>
      </p:grpSp>
      <p:grpSp>
        <p:nvGrpSpPr>
          <p:cNvPr id="15" name="Group 15"/>
          <p:cNvGrpSpPr/>
          <p:nvPr/>
        </p:nvGrpSpPr>
        <p:grpSpPr>
          <a:xfrm>
            <a:off x="3695815" y="3306305"/>
            <a:ext cx="4167837" cy="3869233"/>
            <a:chOff x="0" y="0"/>
            <a:chExt cx="645707" cy="599445"/>
          </a:xfrm>
        </p:grpSpPr>
        <p:sp>
          <p:nvSpPr>
            <p:cNvPr id="16" name="Freeform 16"/>
            <p:cNvSpPr/>
            <p:nvPr/>
          </p:nvSpPr>
          <p:spPr>
            <a:xfrm>
              <a:off x="0" y="0"/>
              <a:ext cx="645707" cy="599445"/>
            </a:xfrm>
            <a:custGeom>
              <a:avLst/>
              <a:gdLst/>
              <a:ahLst/>
              <a:cxnLst/>
              <a:rect l="l" t="t" r="r" b="b"/>
              <a:pathLst>
                <a:path w="645707" h="599445">
                  <a:moveTo>
                    <a:pt x="22290" y="0"/>
                  </a:moveTo>
                  <a:lnTo>
                    <a:pt x="623417" y="0"/>
                  </a:lnTo>
                  <a:cubicBezTo>
                    <a:pt x="629328" y="0"/>
                    <a:pt x="634998" y="2348"/>
                    <a:pt x="639178" y="6529"/>
                  </a:cubicBezTo>
                  <a:cubicBezTo>
                    <a:pt x="643359" y="10709"/>
                    <a:pt x="645707" y="16379"/>
                    <a:pt x="645707" y="22290"/>
                  </a:cubicBezTo>
                  <a:lnTo>
                    <a:pt x="645707" y="577155"/>
                  </a:lnTo>
                  <a:cubicBezTo>
                    <a:pt x="645707" y="583067"/>
                    <a:pt x="643359" y="588736"/>
                    <a:pt x="639178" y="592917"/>
                  </a:cubicBezTo>
                  <a:cubicBezTo>
                    <a:pt x="634998" y="597097"/>
                    <a:pt x="629328" y="599445"/>
                    <a:pt x="623417" y="599445"/>
                  </a:cubicBezTo>
                  <a:lnTo>
                    <a:pt x="22290" y="599445"/>
                  </a:lnTo>
                  <a:cubicBezTo>
                    <a:pt x="16379" y="599445"/>
                    <a:pt x="10709" y="597097"/>
                    <a:pt x="6529" y="592917"/>
                  </a:cubicBezTo>
                  <a:cubicBezTo>
                    <a:pt x="2348" y="588736"/>
                    <a:pt x="0" y="583067"/>
                    <a:pt x="0" y="577155"/>
                  </a:cubicBezTo>
                  <a:lnTo>
                    <a:pt x="0" y="22290"/>
                  </a:lnTo>
                  <a:cubicBezTo>
                    <a:pt x="0" y="16379"/>
                    <a:pt x="2348" y="10709"/>
                    <a:pt x="6529" y="6529"/>
                  </a:cubicBezTo>
                  <a:cubicBezTo>
                    <a:pt x="10709" y="2348"/>
                    <a:pt x="16379" y="0"/>
                    <a:pt x="22290" y="0"/>
                  </a:cubicBezTo>
                  <a:close/>
                </a:path>
              </a:pathLst>
            </a:custGeom>
            <a:blipFill>
              <a:blip r:embed="rId4"/>
              <a:stretch>
                <a:fillRect t="-21898" b="-21898"/>
              </a:stretch>
            </a:blipFill>
          </p:spPr>
          <p:txBody>
            <a:bodyPr/>
            <a:lstStyle/>
            <a:p>
              <a:endParaRPr lang="nb-NO"/>
            </a:p>
          </p:txBody>
        </p:sp>
      </p:grpSp>
      <p:sp>
        <p:nvSpPr>
          <p:cNvPr id="17" name="TextBox 17"/>
          <p:cNvSpPr txBox="1"/>
          <p:nvPr/>
        </p:nvSpPr>
        <p:spPr>
          <a:xfrm>
            <a:off x="1028700" y="1063021"/>
            <a:ext cx="7756682" cy="1140694"/>
          </a:xfrm>
          <a:prstGeom prst="rect">
            <a:avLst/>
          </a:prstGeom>
        </p:spPr>
        <p:txBody>
          <a:bodyPr lIns="0" tIns="0" rIns="0" bIns="0" rtlCol="0" anchor="t">
            <a:spAutoFit/>
          </a:bodyPr>
          <a:lstStyle/>
          <a:p>
            <a:pPr algn="l">
              <a:lnSpc>
                <a:spcPts val="8506"/>
              </a:lnSpc>
            </a:pPr>
            <a:r>
              <a:rPr lang="en-US" sz="8422" spc="-800">
                <a:solidFill>
                  <a:srgbClr val="BAC9CF"/>
                </a:solidFill>
                <a:latin typeface="Open Sauce"/>
                <a:ea typeface="Open Sauce"/>
                <a:cs typeface="Open Sauce"/>
                <a:sym typeface="Open Sauce"/>
              </a:rPr>
              <a:t>Målgrupper</a:t>
            </a:r>
          </a:p>
        </p:txBody>
      </p:sp>
      <p:sp>
        <p:nvSpPr>
          <p:cNvPr id="18" name="TextBox 18"/>
          <p:cNvSpPr txBox="1"/>
          <p:nvPr/>
        </p:nvSpPr>
        <p:spPr>
          <a:xfrm>
            <a:off x="13064455" y="7471431"/>
            <a:ext cx="4450698" cy="390525"/>
          </a:xfrm>
          <a:prstGeom prst="rect">
            <a:avLst/>
          </a:prstGeom>
        </p:spPr>
        <p:txBody>
          <a:bodyPr lIns="0" tIns="0" rIns="0" bIns="0" rtlCol="0" anchor="t">
            <a:spAutoFit/>
          </a:bodyPr>
          <a:lstStyle/>
          <a:p>
            <a:pPr marL="0" lvl="0" indent="0" algn="l">
              <a:lnSpc>
                <a:spcPts val="3119"/>
              </a:lnSpc>
            </a:pPr>
            <a:r>
              <a:rPr lang="en-US" sz="2599" b="1" i="1" spc="-64">
                <a:solidFill>
                  <a:srgbClr val="BAC9CF"/>
                </a:solidFill>
                <a:latin typeface="Open Sauce Bold Italics"/>
                <a:ea typeface="Open Sauce Bold Italics"/>
                <a:cs typeface="Open Sauce Bold Italics"/>
                <a:sym typeface="Open Sauce Bold Italics"/>
              </a:rPr>
              <a:t>Bedrifter, lag og foreninger</a:t>
            </a:r>
          </a:p>
        </p:txBody>
      </p:sp>
      <p:sp>
        <p:nvSpPr>
          <p:cNvPr id="19" name="TextBox 19"/>
          <p:cNvSpPr txBox="1"/>
          <p:nvPr/>
        </p:nvSpPr>
        <p:spPr>
          <a:xfrm>
            <a:off x="13471835" y="8157231"/>
            <a:ext cx="3353078" cy="885825"/>
          </a:xfrm>
          <a:prstGeom prst="rect">
            <a:avLst/>
          </a:prstGeom>
        </p:spPr>
        <p:txBody>
          <a:bodyPr lIns="0" tIns="0" rIns="0" bIns="0" rtlCol="0" anchor="t">
            <a:spAutoFit/>
          </a:bodyPr>
          <a:lstStyle/>
          <a:p>
            <a:pPr algn="l">
              <a:lnSpc>
                <a:spcPts val="2399"/>
              </a:lnSpc>
            </a:pPr>
            <a:r>
              <a:rPr lang="en-US" sz="1999" spc="-49">
                <a:solidFill>
                  <a:srgbClr val="BAC9CF"/>
                </a:solidFill>
                <a:latin typeface="Open Sauce Light"/>
                <a:ea typeface="Open Sauce Light"/>
                <a:cs typeface="Open Sauce Light"/>
                <a:sym typeface="Open Sauce Light"/>
              </a:rPr>
              <a:t>Grupper kan leie Saunaen ekslusivt til sitt arrangement, eller til sine medlemmer. </a:t>
            </a:r>
          </a:p>
        </p:txBody>
      </p:sp>
      <p:sp>
        <p:nvSpPr>
          <p:cNvPr id="20" name="TextBox 20"/>
          <p:cNvSpPr txBox="1"/>
          <p:nvPr/>
        </p:nvSpPr>
        <p:spPr>
          <a:xfrm>
            <a:off x="8581693" y="7442856"/>
            <a:ext cx="3760458" cy="390525"/>
          </a:xfrm>
          <a:prstGeom prst="rect">
            <a:avLst/>
          </a:prstGeom>
        </p:spPr>
        <p:txBody>
          <a:bodyPr lIns="0" tIns="0" rIns="0" bIns="0" rtlCol="0" anchor="t">
            <a:spAutoFit/>
          </a:bodyPr>
          <a:lstStyle/>
          <a:p>
            <a:pPr marL="0" lvl="0" indent="0" algn="l">
              <a:lnSpc>
                <a:spcPts val="3119"/>
              </a:lnSpc>
            </a:pPr>
            <a:r>
              <a:rPr lang="en-US" sz="2599" b="1" i="1" spc="-64">
                <a:solidFill>
                  <a:srgbClr val="BAC9CF"/>
                </a:solidFill>
                <a:latin typeface="Open Sauce Bold Italics"/>
                <a:ea typeface="Open Sauce Bold Italics"/>
                <a:cs typeface="Open Sauce Bold Italics"/>
                <a:sym typeface="Open Sauce Bold Italics"/>
              </a:rPr>
              <a:t>Tilreisende og turister</a:t>
            </a:r>
          </a:p>
        </p:txBody>
      </p:sp>
      <p:sp>
        <p:nvSpPr>
          <p:cNvPr id="21" name="TextBox 21"/>
          <p:cNvSpPr txBox="1"/>
          <p:nvPr/>
        </p:nvSpPr>
        <p:spPr>
          <a:xfrm>
            <a:off x="8785382" y="8043550"/>
            <a:ext cx="3353078" cy="1181100"/>
          </a:xfrm>
          <a:prstGeom prst="rect">
            <a:avLst/>
          </a:prstGeom>
        </p:spPr>
        <p:txBody>
          <a:bodyPr lIns="0" tIns="0" rIns="0" bIns="0" rtlCol="0" anchor="t">
            <a:spAutoFit/>
          </a:bodyPr>
          <a:lstStyle/>
          <a:p>
            <a:pPr algn="l">
              <a:lnSpc>
                <a:spcPts val="2399"/>
              </a:lnSpc>
            </a:pPr>
            <a:r>
              <a:rPr lang="en-US" sz="1999" spc="-49">
                <a:solidFill>
                  <a:srgbClr val="BAC9CF"/>
                </a:solidFill>
                <a:latin typeface="Open Sauce Light"/>
                <a:ea typeface="Open Sauce Light"/>
                <a:cs typeface="Open Sauce Light"/>
                <a:sym typeface="Open Sauce Light"/>
              </a:rPr>
              <a:t>Vi vil også tilby badeluer, og utstede sertifikat som Ishavsbader for de som ønsker det.</a:t>
            </a:r>
          </a:p>
        </p:txBody>
      </p:sp>
      <p:sp>
        <p:nvSpPr>
          <p:cNvPr id="22" name="TextBox 22"/>
          <p:cNvSpPr txBox="1"/>
          <p:nvPr/>
        </p:nvSpPr>
        <p:spPr>
          <a:xfrm>
            <a:off x="4103195" y="7385706"/>
            <a:ext cx="3353078" cy="390525"/>
          </a:xfrm>
          <a:prstGeom prst="rect">
            <a:avLst/>
          </a:prstGeom>
        </p:spPr>
        <p:txBody>
          <a:bodyPr lIns="0" tIns="0" rIns="0" bIns="0" rtlCol="0" anchor="t">
            <a:spAutoFit/>
          </a:bodyPr>
          <a:lstStyle/>
          <a:p>
            <a:pPr marL="0" lvl="0" indent="0" algn="l">
              <a:lnSpc>
                <a:spcPts val="3119"/>
              </a:lnSpc>
            </a:pPr>
            <a:r>
              <a:rPr lang="en-US" sz="2599" b="1" i="1" spc="-64">
                <a:solidFill>
                  <a:srgbClr val="BAC9CF"/>
                </a:solidFill>
                <a:latin typeface="Open Sauce Bold Italics"/>
                <a:ea typeface="Open Sauce Bold Italics"/>
                <a:cs typeface="Open Sauce Bold Italics"/>
                <a:sym typeface="Open Sauce Bold Italics"/>
              </a:rPr>
              <a:t>Lokalbefolkningen</a:t>
            </a:r>
          </a:p>
        </p:txBody>
      </p:sp>
      <p:sp>
        <p:nvSpPr>
          <p:cNvPr id="23" name="TextBox 23"/>
          <p:cNvSpPr txBox="1"/>
          <p:nvPr/>
        </p:nvSpPr>
        <p:spPr>
          <a:xfrm>
            <a:off x="4103195" y="8043550"/>
            <a:ext cx="3353078" cy="1476375"/>
          </a:xfrm>
          <a:prstGeom prst="rect">
            <a:avLst/>
          </a:prstGeom>
        </p:spPr>
        <p:txBody>
          <a:bodyPr lIns="0" tIns="0" rIns="0" bIns="0" rtlCol="0" anchor="t">
            <a:spAutoFit/>
          </a:bodyPr>
          <a:lstStyle/>
          <a:p>
            <a:pPr algn="l">
              <a:lnSpc>
                <a:spcPts val="2399"/>
              </a:lnSpc>
            </a:pPr>
            <a:r>
              <a:rPr lang="en-US" sz="1999" spc="-49">
                <a:solidFill>
                  <a:srgbClr val="BAC9CF"/>
                </a:solidFill>
                <a:latin typeface="Open Sauce Light"/>
                <a:ea typeface="Open Sauce Light"/>
                <a:cs typeface="Open Sauce Light"/>
                <a:sym typeface="Open Sauce Light"/>
              </a:rPr>
              <a:t>Ungdom, voksne og eldre vil kunne kjøpe månedskort, eller bare på timesbasis. Vi planlegger å ha arrangement en gang i uken med vakthold. </a:t>
            </a:r>
          </a:p>
        </p:txBody>
      </p:sp>
      <p:sp>
        <p:nvSpPr>
          <p:cNvPr id="24" name="Freeform 24"/>
          <p:cNvSpPr/>
          <p:nvPr/>
        </p:nvSpPr>
        <p:spPr>
          <a:xfrm>
            <a:off x="41599" y="6635476"/>
            <a:ext cx="3654217" cy="3654217"/>
          </a:xfrm>
          <a:custGeom>
            <a:avLst/>
            <a:gdLst/>
            <a:ahLst/>
            <a:cxnLst/>
            <a:rect l="l" t="t" r="r" b="b"/>
            <a:pathLst>
              <a:path w="3654217" h="3654217">
                <a:moveTo>
                  <a:pt x="0" y="0"/>
                </a:moveTo>
                <a:lnTo>
                  <a:pt x="3654216" y="0"/>
                </a:lnTo>
                <a:lnTo>
                  <a:pt x="3654216" y="3654216"/>
                </a:lnTo>
                <a:lnTo>
                  <a:pt x="0" y="3654216"/>
                </a:lnTo>
                <a:lnTo>
                  <a:pt x="0" y="0"/>
                </a:lnTo>
                <a:close/>
              </a:path>
            </a:pathLst>
          </a:custGeom>
          <a:blipFill>
            <a:blip r:embed="rId5"/>
            <a:stretch>
              <a:fillRect/>
            </a:stretch>
          </a:blipFill>
        </p:spPr>
        <p:txBody>
          <a:bodyPr/>
          <a:lstStyle/>
          <a:p>
            <a:endParaRPr lang="nb-NO"/>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12531"/>
        </a:solidFill>
        <a:effectLst/>
      </p:bgPr>
    </p:bg>
    <p:spTree>
      <p:nvGrpSpPr>
        <p:cNvPr id="1" name=""/>
        <p:cNvGrpSpPr/>
        <p:nvPr/>
      </p:nvGrpSpPr>
      <p:grpSpPr>
        <a:xfrm>
          <a:off x="0" y="0"/>
          <a:ext cx="0" cy="0"/>
          <a:chOff x="0" y="0"/>
          <a:chExt cx="0" cy="0"/>
        </a:xfrm>
      </p:grpSpPr>
      <p:grpSp>
        <p:nvGrpSpPr>
          <p:cNvPr id="2" name="Group 2"/>
          <p:cNvGrpSpPr/>
          <p:nvPr/>
        </p:nvGrpSpPr>
        <p:grpSpPr>
          <a:xfrm>
            <a:off x="3695815" y="2437464"/>
            <a:ext cx="12851974" cy="6820836"/>
            <a:chOff x="0" y="0"/>
            <a:chExt cx="3384882" cy="1796434"/>
          </a:xfrm>
        </p:grpSpPr>
        <p:sp>
          <p:nvSpPr>
            <p:cNvPr id="3" name="Freeform 3"/>
            <p:cNvSpPr/>
            <p:nvPr/>
          </p:nvSpPr>
          <p:spPr>
            <a:xfrm>
              <a:off x="0" y="0"/>
              <a:ext cx="3384882" cy="1796434"/>
            </a:xfrm>
            <a:custGeom>
              <a:avLst/>
              <a:gdLst/>
              <a:ahLst/>
              <a:cxnLst/>
              <a:rect l="l" t="t" r="r" b="b"/>
              <a:pathLst>
                <a:path w="3384882" h="1796434">
                  <a:moveTo>
                    <a:pt x="7229" y="0"/>
                  </a:moveTo>
                  <a:lnTo>
                    <a:pt x="3377654" y="0"/>
                  </a:lnTo>
                  <a:cubicBezTo>
                    <a:pt x="3381646" y="0"/>
                    <a:pt x="3384882" y="3236"/>
                    <a:pt x="3384882" y="7229"/>
                  </a:cubicBezTo>
                  <a:lnTo>
                    <a:pt x="3384882" y="1789206"/>
                  </a:lnTo>
                  <a:cubicBezTo>
                    <a:pt x="3384882" y="1793198"/>
                    <a:pt x="3381646" y="1796434"/>
                    <a:pt x="3377654" y="1796434"/>
                  </a:cubicBezTo>
                  <a:lnTo>
                    <a:pt x="7229" y="1796434"/>
                  </a:lnTo>
                  <a:cubicBezTo>
                    <a:pt x="3236" y="1796434"/>
                    <a:pt x="0" y="1793198"/>
                    <a:pt x="0" y="1789206"/>
                  </a:cubicBezTo>
                  <a:lnTo>
                    <a:pt x="0" y="7229"/>
                  </a:lnTo>
                  <a:cubicBezTo>
                    <a:pt x="0" y="3236"/>
                    <a:pt x="3236" y="0"/>
                    <a:pt x="7229" y="0"/>
                  </a:cubicBezTo>
                  <a:close/>
                </a:path>
              </a:pathLst>
            </a:custGeom>
            <a:solidFill>
              <a:srgbClr val="012531"/>
            </a:solidFill>
            <a:ln w="9525" cap="sq">
              <a:solidFill>
                <a:srgbClr val="14556B"/>
              </a:solidFill>
              <a:prstDash val="solid"/>
              <a:miter/>
            </a:ln>
          </p:spPr>
          <p:txBody>
            <a:bodyPr/>
            <a:lstStyle/>
            <a:p>
              <a:endParaRPr lang="nb-NO"/>
            </a:p>
          </p:txBody>
        </p:sp>
        <p:sp>
          <p:nvSpPr>
            <p:cNvPr id="4" name="TextBox 4"/>
            <p:cNvSpPr txBox="1"/>
            <p:nvPr/>
          </p:nvSpPr>
          <p:spPr>
            <a:xfrm>
              <a:off x="0" y="19050"/>
              <a:ext cx="3384882" cy="1777384"/>
            </a:xfrm>
            <a:prstGeom prst="rect">
              <a:avLst/>
            </a:prstGeom>
          </p:spPr>
          <p:txBody>
            <a:bodyPr lIns="50800" tIns="50800" rIns="50800" bIns="50800" rtlCol="0" anchor="ctr"/>
            <a:lstStyle/>
            <a:p>
              <a:pPr algn="ctr">
                <a:lnSpc>
                  <a:spcPts val="1414"/>
                </a:lnSpc>
              </a:pPr>
              <a:endParaRPr/>
            </a:p>
          </p:txBody>
        </p:sp>
      </p:grpSp>
      <p:grpSp>
        <p:nvGrpSpPr>
          <p:cNvPr id="5" name="Group 5"/>
          <p:cNvGrpSpPr/>
          <p:nvPr/>
        </p:nvGrpSpPr>
        <p:grpSpPr>
          <a:xfrm>
            <a:off x="11545866" y="2531976"/>
            <a:ext cx="5001924" cy="4643561"/>
            <a:chOff x="0" y="0"/>
            <a:chExt cx="645707" cy="599445"/>
          </a:xfrm>
        </p:grpSpPr>
        <p:sp>
          <p:nvSpPr>
            <p:cNvPr id="6" name="Freeform 6"/>
            <p:cNvSpPr/>
            <p:nvPr/>
          </p:nvSpPr>
          <p:spPr>
            <a:xfrm>
              <a:off x="0" y="0"/>
              <a:ext cx="645707" cy="599445"/>
            </a:xfrm>
            <a:custGeom>
              <a:avLst/>
              <a:gdLst/>
              <a:ahLst/>
              <a:cxnLst/>
              <a:rect l="l" t="t" r="r" b="b"/>
              <a:pathLst>
                <a:path w="645707" h="599445">
                  <a:moveTo>
                    <a:pt x="18573" y="0"/>
                  </a:moveTo>
                  <a:lnTo>
                    <a:pt x="627134" y="0"/>
                  </a:lnTo>
                  <a:cubicBezTo>
                    <a:pt x="637391" y="0"/>
                    <a:pt x="645707" y="8316"/>
                    <a:pt x="645707" y="18573"/>
                  </a:cubicBezTo>
                  <a:lnTo>
                    <a:pt x="645707" y="580872"/>
                  </a:lnTo>
                  <a:cubicBezTo>
                    <a:pt x="645707" y="591130"/>
                    <a:pt x="637391" y="599445"/>
                    <a:pt x="627134" y="599445"/>
                  </a:cubicBezTo>
                  <a:lnTo>
                    <a:pt x="18573" y="599445"/>
                  </a:lnTo>
                  <a:cubicBezTo>
                    <a:pt x="8316" y="599445"/>
                    <a:pt x="0" y="591130"/>
                    <a:pt x="0" y="580872"/>
                  </a:cubicBezTo>
                  <a:lnTo>
                    <a:pt x="0" y="18573"/>
                  </a:lnTo>
                  <a:cubicBezTo>
                    <a:pt x="0" y="8316"/>
                    <a:pt x="8316" y="0"/>
                    <a:pt x="18573" y="0"/>
                  </a:cubicBezTo>
                  <a:close/>
                </a:path>
              </a:pathLst>
            </a:custGeom>
            <a:blipFill>
              <a:blip r:embed="rId2"/>
              <a:stretch>
                <a:fillRect t="-21898" b="-21898"/>
              </a:stretch>
            </a:blipFill>
          </p:spPr>
          <p:txBody>
            <a:bodyPr/>
            <a:lstStyle/>
            <a:p>
              <a:endParaRPr lang="nb-NO"/>
            </a:p>
          </p:txBody>
        </p:sp>
      </p:grpSp>
      <p:sp>
        <p:nvSpPr>
          <p:cNvPr id="7" name="TextBox 7"/>
          <p:cNvSpPr txBox="1"/>
          <p:nvPr/>
        </p:nvSpPr>
        <p:spPr>
          <a:xfrm>
            <a:off x="1028700" y="1063021"/>
            <a:ext cx="7756682" cy="1140694"/>
          </a:xfrm>
          <a:prstGeom prst="rect">
            <a:avLst/>
          </a:prstGeom>
        </p:spPr>
        <p:txBody>
          <a:bodyPr lIns="0" tIns="0" rIns="0" bIns="0" rtlCol="0" anchor="t">
            <a:spAutoFit/>
          </a:bodyPr>
          <a:lstStyle/>
          <a:p>
            <a:pPr algn="l">
              <a:lnSpc>
                <a:spcPts val="8506"/>
              </a:lnSpc>
            </a:pPr>
            <a:r>
              <a:rPr lang="en-US" sz="8422" spc="-800">
                <a:solidFill>
                  <a:srgbClr val="BAC9CF"/>
                </a:solidFill>
                <a:latin typeface="Open Sauce"/>
                <a:ea typeface="Open Sauce"/>
                <a:cs typeface="Open Sauce"/>
                <a:sym typeface="Open Sauce"/>
              </a:rPr>
              <a:t>Effekter</a:t>
            </a:r>
          </a:p>
        </p:txBody>
      </p:sp>
      <p:sp>
        <p:nvSpPr>
          <p:cNvPr id="8" name="TextBox 8"/>
          <p:cNvSpPr txBox="1"/>
          <p:nvPr/>
        </p:nvSpPr>
        <p:spPr>
          <a:xfrm>
            <a:off x="4103195" y="3041505"/>
            <a:ext cx="3353078" cy="781050"/>
          </a:xfrm>
          <a:prstGeom prst="rect">
            <a:avLst/>
          </a:prstGeom>
        </p:spPr>
        <p:txBody>
          <a:bodyPr lIns="0" tIns="0" rIns="0" bIns="0" rtlCol="0" anchor="t">
            <a:spAutoFit/>
          </a:bodyPr>
          <a:lstStyle/>
          <a:p>
            <a:pPr marL="0" lvl="0" indent="0" algn="l">
              <a:lnSpc>
                <a:spcPts val="3119"/>
              </a:lnSpc>
            </a:pPr>
            <a:r>
              <a:rPr lang="en-US" sz="2599" b="1" i="1" spc="-64">
                <a:solidFill>
                  <a:srgbClr val="BAC9CF"/>
                </a:solidFill>
                <a:latin typeface="Open Sauce Bold Italics"/>
                <a:ea typeface="Open Sauce Bold Italics"/>
                <a:cs typeface="Open Sauce Bold Italics"/>
                <a:sym typeface="Open Sauce Bold Italics"/>
              </a:rPr>
              <a:t>Helsegevinst med små investeringer</a:t>
            </a:r>
          </a:p>
        </p:txBody>
      </p:sp>
      <p:sp>
        <p:nvSpPr>
          <p:cNvPr id="9" name="TextBox 9"/>
          <p:cNvSpPr txBox="1"/>
          <p:nvPr/>
        </p:nvSpPr>
        <p:spPr>
          <a:xfrm>
            <a:off x="4103195" y="4518062"/>
            <a:ext cx="6018607" cy="2657475"/>
          </a:xfrm>
          <a:prstGeom prst="rect">
            <a:avLst/>
          </a:prstGeom>
        </p:spPr>
        <p:txBody>
          <a:bodyPr lIns="0" tIns="0" rIns="0" bIns="0" rtlCol="0" anchor="t">
            <a:spAutoFit/>
          </a:bodyPr>
          <a:lstStyle/>
          <a:p>
            <a:pPr algn="l">
              <a:lnSpc>
                <a:spcPts val="2399"/>
              </a:lnSpc>
            </a:pPr>
            <a:r>
              <a:rPr lang="en-US" sz="1999" spc="-49">
                <a:solidFill>
                  <a:srgbClr val="BAC9CF"/>
                </a:solidFill>
                <a:latin typeface="Open Sauce Light"/>
                <a:ea typeface="Open Sauce Light"/>
                <a:cs typeface="Open Sauce Light"/>
                <a:sym typeface="Open Sauce Light"/>
              </a:rPr>
              <a:t>En sauna er ikke bare velvære – det er folkehelse i praksis. Regelmessig saunabruk er dokumentert å redusere stress, forbedre søvn, styrke immunforsvaret og øke livskvaliteten. Kombinert med kaldtvannsbading gir det bedre blodsirkulasjon, økt energinivå og betydelig mental helsegevinst. Dette er et lavterskeltilbud som gjør det enklere for folk i alle aldre å ta vare på egen helse – midt i nærmiljøet."</a:t>
            </a:r>
          </a:p>
        </p:txBody>
      </p:sp>
      <p:sp>
        <p:nvSpPr>
          <p:cNvPr id="10" name="Freeform 10"/>
          <p:cNvSpPr/>
          <p:nvPr/>
        </p:nvSpPr>
        <p:spPr>
          <a:xfrm>
            <a:off x="41599" y="6635476"/>
            <a:ext cx="3654217" cy="3654217"/>
          </a:xfrm>
          <a:custGeom>
            <a:avLst/>
            <a:gdLst/>
            <a:ahLst/>
            <a:cxnLst/>
            <a:rect l="l" t="t" r="r" b="b"/>
            <a:pathLst>
              <a:path w="3654217" h="3654217">
                <a:moveTo>
                  <a:pt x="0" y="0"/>
                </a:moveTo>
                <a:lnTo>
                  <a:pt x="3654216" y="0"/>
                </a:lnTo>
                <a:lnTo>
                  <a:pt x="3654216" y="3654216"/>
                </a:lnTo>
                <a:lnTo>
                  <a:pt x="0" y="3654216"/>
                </a:lnTo>
                <a:lnTo>
                  <a:pt x="0" y="0"/>
                </a:lnTo>
                <a:close/>
              </a:path>
            </a:pathLst>
          </a:custGeom>
          <a:blipFill>
            <a:blip r:embed="rId3"/>
            <a:stretch>
              <a:fillRect/>
            </a:stretch>
          </a:blipFill>
        </p:spPr>
        <p:txBody>
          <a:bodyPr/>
          <a:lstStyle/>
          <a:p>
            <a:endParaRPr lang="nb-NO"/>
          </a:p>
        </p:txBody>
      </p:sp>
      <p:sp>
        <p:nvSpPr>
          <p:cNvPr id="11" name="TextBox 11"/>
          <p:cNvSpPr txBox="1"/>
          <p:nvPr/>
        </p:nvSpPr>
        <p:spPr>
          <a:xfrm>
            <a:off x="4103195" y="8013737"/>
            <a:ext cx="11995393" cy="885825"/>
          </a:xfrm>
          <a:prstGeom prst="rect">
            <a:avLst/>
          </a:prstGeom>
        </p:spPr>
        <p:txBody>
          <a:bodyPr lIns="0" tIns="0" rIns="0" bIns="0" rtlCol="0" anchor="t">
            <a:spAutoFit/>
          </a:bodyPr>
          <a:lstStyle/>
          <a:p>
            <a:pPr algn="l">
              <a:lnSpc>
                <a:spcPts val="2399"/>
              </a:lnSpc>
            </a:pPr>
            <a:r>
              <a:rPr lang="en-US" sz="1999" spc="-49">
                <a:solidFill>
                  <a:srgbClr val="BAC9CF"/>
                </a:solidFill>
                <a:latin typeface="Open Sauce Light"/>
                <a:ea typeface="Open Sauce Light"/>
                <a:cs typeface="Open Sauce Light"/>
                <a:sym typeface="Open Sauce Light"/>
              </a:rPr>
              <a:t>Dette er en liten investering med stor verdi. En trygg, fleksibel og lavrisikoløsning som løfter både trivsel, helse og lokalsamfunn. Saunaen blir en inkluderende møteplass som samler folk – og samtidig et trekkplaster som kan bringe nye gjester til Kjøllefjord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12531"/>
        </a:solidFill>
        <a:effectLst/>
      </p:bgPr>
    </p:bg>
    <p:spTree>
      <p:nvGrpSpPr>
        <p:cNvPr id="1" name=""/>
        <p:cNvGrpSpPr/>
        <p:nvPr/>
      </p:nvGrpSpPr>
      <p:grpSpPr>
        <a:xfrm>
          <a:off x="0" y="0"/>
          <a:ext cx="0" cy="0"/>
          <a:chOff x="0" y="0"/>
          <a:chExt cx="0" cy="0"/>
        </a:xfrm>
      </p:grpSpPr>
      <p:grpSp>
        <p:nvGrpSpPr>
          <p:cNvPr id="2" name="Group 2"/>
          <p:cNvGrpSpPr/>
          <p:nvPr/>
        </p:nvGrpSpPr>
        <p:grpSpPr>
          <a:xfrm>
            <a:off x="9571717" y="2440915"/>
            <a:ext cx="8052325" cy="6817385"/>
            <a:chOff x="0" y="0"/>
            <a:chExt cx="1247516" cy="1056191"/>
          </a:xfrm>
        </p:grpSpPr>
        <p:sp>
          <p:nvSpPr>
            <p:cNvPr id="3" name="Freeform 3"/>
            <p:cNvSpPr/>
            <p:nvPr/>
          </p:nvSpPr>
          <p:spPr>
            <a:xfrm>
              <a:off x="0" y="0"/>
              <a:ext cx="1247516" cy="1056191"/>
            </a:xfrm>
            <a:custGeom>
              <a:avLst/>
              <a:gdLst/>
              <a:ahLst/>
              <a:cxnLst/>
              <a:rect l="l" t="t" r="r" b="b"/>
              <a:pathLst>
                <a:path w="1247516" h="1056191">
                  <a:moveTo>
                    <a:pt x="11537" y="0"/>
                  </a:moveTo>
                  <a:lnTo>
                    <a:pt x="1235978" y="0"/>
                  </a:lnTo>
                  <a:cubicBezTo>
                    <a:pt x="1239038" y="0"/>
                    <a:pt x="1241973" y="1216"/>
                    <a:pt x="1244137" y="3379"/>
                  </a:cubicBezTo>
                  <a:cubicBezTo>
                    <a:pt x="1246300" y="5543"/>
                    <a:pt x="1247516" y="8478"/>
                    <a:pt x="1247516" y="11537"/>
                  </a:cubicBezTo>
                  <a:lnTo>
                    <a:pt x="1247516" y="1044654"/>
                  </a:lnTo>
                  <a:cubicBezTo>
                    <a:pt x="1247516" y="1051026"/>
                    <a:pt x="1242350" y="1056191"/>
                    <a:pt x="1235978" y="1056191"/>
                  </a:cubicBezTo>
                  <a:lnTo>
                    <a:pt x="11537" y="1056191"/>
                  </a:lnTo>
                  <a:cubicBezTo>
                    <a:pt x="8478" y="1056191"/>
                    <a:pt x="5543" y="1054976"/>
                    <a:pt x="3379" y="1052812"/>
                  </a:cubicBezTo>
                  <a:cubicBezTo>
                    <a:pt x="1216" y="1050648"/>
                    <a:pt x="0" y="1047714"/>
                    <a:pt x="0" y="1044654"/>
                  </a:cubicBezTo>
                  <a:lnTo>
                    <a:pt x="0" y="11537"/>
                  </a:lnTo>
                  <a:cubicBezTo>
                    <a:pt x="0" y="8478"/>
                    <a:pt x="1216" y="5543"/>
                    <a:pt x="3379" y="3379"/>
                  </a:cubicBezTo>
                  <a:cubicBezTo>
                    <a:pt x="5543" y="1216"/>
                    <a:pt x="8478" y="0"/>
                    <a:pt x="11537" y="0"/>
                  </a:cubicBezTo>
                  <a:close/>
                </a:path>
              </a:pathLst>
            </a:custGeom>
            <a:blipFill>
              <a:blip r:embed="rId2"/>
              <a:stretch>
                <a:fillRect t="-16163" b="-1951"/>
              </a:stretch>
            </a:blipFill>
          </p:spPr>
          <p:txBody>
            <a:bodyPr/>
            <a:lstStyle/>
            <a:p>
              <a:endParaRPr lang="nb-NO"/>
            </a:p>
          </p:txBody>
        </p:sp>
      </p:grpSp>
      <p:grpSp>
        <p:nvGrpSpPr>
          <p:cNvPr id="4" name="Group 4"/>
          <p:cNvGrpSpPr/>
          <p:nvPr/>
        </p:nvGrpSpPr>
        <p:grpSpPr>
          <a:xfrm>
            <a:off x="4663245" y="4713751"/>
            <a:ext cx="3711958" cy="3866531"/>
            <a:chOff x="0" y="0"/>
            <a:chExt cx="977635" cy="1018346"/>
          </a:xfrm>
        </p:grpSpPr>
        <p:sp>
          <p:nvSpPr>
            <p:cNvPr id="5" name="Freeform 5"/>
            <p:cNvSpPr/>
            <p:nvPr/>
          </p:nvSpPr>
          <p:spPr>
            <a:xfrm>
              <a:off x="0" y="0"/>
              <a:ext cx="977635" cy="1018346"/>
            </a:xfrm>
            <a:custGeom>
              <a:avLst/>
              <a:gdLst/>
              <a:ahLst/>
              <a:cxnLst/>
              <a:rect l="l" t="t" r="r" b="b"/>
              <a:pathLst>
                <a:path w="977635" h="1018346">
                  <a:moveTo>
                    <a:pt x="25028" y="0"/>
                  </a:moveTo>
                  <a:lnTo>
                    <a:pt x="952607" y="0"/>
                  </a:lnTo>
                  <a:cubicBezTo>
                    <a:pt x="966429" y="0"/>
                    <a:pt x="977635" y="11205"/>
                    <a:pt x="977635" y="25028"/>
                  </a:cubicBezTo>
                  <a:lnTo>
                    <a:pt x="977635" y="993318"/>
                  </a:lnTo>
                  <a:cubicBezTo>
                    <a:pt x="977635" y="1007140"/>
                    <a:pt x="966429" y="1018346"/>
                    <a:pt x="952607" y="1018346"/>
                  </a:cubicBezTo>
                  <a:lnTo>
                    <a:pt x="25028" y="1018346"/>
                  </a:lnTo>
                  <a:cubicBezTo>
                    <a:pt x="11205" y="1018346"/>
                    <a:pt x="0" y="1007140"/>
                    <a:pt x="0" y="993318"/>
                  </a:cubicBezTo>
                  <a:lnTo>
                    <a:pt x="0" y="25028"/>
                  </a:lnTo>
                  <a:cubicBezTo>
                    <a:pt x="0" y="11205"/>
                    <a:pt x="11205" y="0"/>
                    <a:pt x="25028" y="0"/>
                  </a:cubicBezTo>
                  <a:close/>
                </a:path>
              </a:pathLst>
            </a:custGeom>
            <a:solidFill>
              <a:srgbClr val="012531"/>
            </a:solidFill>
            <a:ln w="9525" cap="sq">
              <a:solidFill>
                <a:srgbClr val="14556B"/>
              </a:solidFill>
              <a:prstDash val="solid"/>
              <a:miter/>
            </a:ln>
          </p:spPr>
          <p:txBody>
            <a:bodyPr/>
            <a:lstStyle/>
            <a:p>
              <a:endParaRPr lang="nb-NO"/>
            </a:p>
          </p:txBody>
        </p:sp>
        <p:sp>
          <p:nvSpPr>
            <p:cNvPr id="6" name="TextBox 6"/>
            <p:cNvSpPr txBox="1"/>
            <p:nvPr/>
          </p:nvSpPr>
          <p:spPr>
            <a:xfrm>
              <a:off x="0" y="19050"/>
              <a:ext cx="977635" cy="999296"/>
            </a:xfrm>
            <a:prstGeom prst="rect">
              <a:avLst/>
            </a:prstGeom>
          </p:spPr>
          <p:txBody>
            <a:bodyPr lIns="50800" tIns="50800" rIns="50800" bIns="50800" rtlCol="0" anchor="ctr"/>
            <a:lstStyle/>
            <a:p>
              <a:pPr algn="ctr">
                <a:lnSpc>
                  <a:spcPts val="1414"/>
                </a:lnSpc>
              </a:pPr>
              <a:endParaRPr/>
            </a:p>
          </p:txBody>
        </p:sp>
      </p:grpSp>
      <p:sp>
        <p:nvSpPr>
          <p:cNvPr id="7" name="AutoShape 7"/>
          <p:cNvSpPr/>
          <p:nvPr/>
        </p:nvSpPr>
        <p:spPr>
          <a:xfrm>
            <a:off x="4663245" y="4438195"/>
            <a:ext cx="4480755" cy="0"/>
          </a:xfrm>
          <a:prstGeom prst="line">
            <a:avLst/>
          </a:prstGeom>
          <a:ln w="9525" cap="flat">
            <a:solidFill>
              <a:srgbClr val="14556B"/>
            </a:solidFill>
            <a:prstDash val="solid"/>
            <a:headEnd type="none" w="sm" len="sm"/>
            <a:tailEnd type="none" w="sm" len="sm"/>
          </a:ln>
        </p:spPr>
        <p:txBody>
          <a:bodyPr/>
          <a:lstStyle/>
          <a:p>
            <a:endParaRPr lang="nb-NO"/>
          </a:p>
        </p:txBody>
      </p:sp>
      <p:grpSp>
        <p:nvGrpSpPr>
          <p:cNvPr id="8" name="Group 8"/>
          <p:cNvGrpSpPr/>
          <p:nvPr/>
        </p:nvGrpSpPr>
        <p:grpSpPr>
          <a:xfrm>
            <a:off x="9144000" y="4285927"/>
            <a:ext cx="152268" cy="152268"/>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E8E8E"/>
            </a:solidFill>
          </p:spPr>
          <p:txBody>
            <a:bodyPr/>
            <a:lstStyle/>
            <a:p>
              <a:endParaRPr lang="nb-NO"/>
            </a:p>
          </p:txBody>
        </p:sp>
        <p:sp>
          <p:nvSpPr>
            <p:cNvPr id="10" name="TextBox 10"/>
            <p:cNvSpPr txBox="1"/>
            <p:nvPr/>
          </p:nvSpPr>
          <p:spPr>
            <a:xfrm>
              <a:off x="76200" y="95250"/>
              <a:ext cx="660400" cy="641350"/>
            </a:xfrm>
            <a:prstGeom prst="rect">
              <a:avLst/>
            </a:prstGeom>
          </p:spPr>
          <p:txBody>
            <a:bodyPr lIns="50800" tIns="50800" rIns="50800" bIns="50800" rtlCol="0" anchor="ctr"/>
            <a:lstStyle/>
            <a:p>
              <a:pPr algn="ctr">
                <a:lnSpc>
                  <a:spcPts val="1414"/>
                </a:lnSpc>
              </a:pPr>
              <a:endParaRPr/>
            </a:p>
          </p:txBody>
        </p:sp>
      </p:grpSp>
      <p:sp>
        <p:nvSpPr>
          <p:cNvPr id="11" name="TextBox 11"/>
          <p:cNvSpPr txBox="1"/>
          <p:nvPr/>
        </p:nvSpPr>
        <p:spPr>
          <a:xfrm>
            <a:off x="1376236" y="3704394"/>
            <a:ext cx="8944486" cy="429641"/>
          </a:xfrm>
          <a:prstGeom prst="rect">
            <a:avLst/>
          </a:prstGeom>
        </p:spPr>
        <p:txBody>
          <a:bodyPr lIns="0" tIns="0" rIns="0" bIns="0" rtlCol="0" anchor="t">
            <a:spAutoFit/>
          </a:bodyPr>
          <a:lstStyle/>
          <a:p>
            <a:pPr algn="l">
              <a:lnSpc>
                <a:spcPts val="3232"/>
              </a:lnSpc>
            </a:pPr>
            <a:r>
              <a:rPr lang="en-US" sz="3200" i="1" spc="-144">
                <a:solidFill>
                  <a:srgbClr val="666666"/>
                </a:solidFill>
                <a:latin typeface="Open Sauce Light Italics"/>
                <a:ea typeface="Open Sauce Light Italics"/>
                <a:cs typeface="Open Sauce Light Italics"/>
                <a:sym typeface="Open Sauce Light Italics"/>
              </a:rPr>
              <a:t>Kan Nordkappregionen Havn bidra med noe? </a:t>
            </a:r>
          </a:p>
        </p:txBody>
      </p:sp>
      <p:sp>
        <p:nvSpPr>
          <p:cNvPr id="12" name="Freeform 12"/>
          <p:cNvSpPr/>
          <p:nvPr/>
        </p:nvSpPr>
        <p:spPr>
          <a:xfrm>
            <a:off x="0" y="0"/>
            <a:ext cx="3654217" cy="3654217"/>
          </a:xfrm>
          <a:custGeom>
            <a:avLst/>
            <a:gdLst/>
            <a:ahLst/>
            <a:cxnLst/>
            <a:rect l="l" t="t" r="r" b="b"/>
            <a:pathLst>
              <a:path w="3654217" h="3654217">
                <a:moveTo>
                  <a:pt x="0" y="0"/>
                </a:moveTo>
                <a:lnTo>
                  <a:pt x="3654217" y="0"/>
                </a:lnTo>
                <a:lnTo>
                  <a:pt x="3654217" y="3654217"/>
                </a:lnTo>
                <a:lnTo>
                  <a:pt x="0" y="3654217"/>
                </a:lnTo>
                <a:lnTo>
                  <a:pt x="0" y="0"/>
                </a:lnTo>
                <a:close/>
              </a:path>
            </a:pathLst>
          </a:custGeom>
          <a:blipFill>
            <a:blip r:embed="rId3"/>
            <a:stretch>
              <a:fillRect/>
            </a:stretch>
          </a:blipFill>
        </p:spPr>
        <p:txBody>
          <a:bodyPr/>
          <a:lstStyle/>
          <a:p>
            <a:endParaRPr lang="nb-NO"/>
          </a:p>
        </p:txBody>
      </p:sp>
      <p:sp>
        <p:nvSpPr>
          <p:cNvPr id="13" name="Freeform 13"/>
          <p:cNvSpPr/>
          <p:nvPr/>
        </p:nvSpPr>
        <p:spPr>
          <a:xfrm>
            <a:off x="746710" y="4713751"/>
            <a:ext cx="2907506" cy="4361259"/>
          </a:xfrm>
          <a:custGeom>
            <a:avLst/>
            <a:gdLst/>
            <a:ahLst/>
            <a:cxnLst/>
            <a:rect l="l" t="t" r="r" b="b"/>
            <a:pathLst>
              <a:path w="2907506" h="4361259">
                <a:moveTo>
                  <a:pt x="0" y="0"/>
                </a:moveTo>
                <a:lnTo>
                  <a:pt x="2907507" y="0"/>
                </a:lnTo>
                <a:lnTo>
                  <a:pt x="2907507" y="4361260"/>
                </a:lnTo>
                <a:lnTo>
                  <a:pt x="0" y="4361260"/>
                </a:lnTo>
                <a:lnTo>
                  <a:pt x="0" y="0"/>
                </a:lnTo>
                <a:close/>
              </a:path>
            </a:pathLst>
          </a:custGeom>
          <a:blipFill>
            <a:blip r:embed="rId4"/>
            <a:stretch>
              <a:fillRect/>
            </a:stretch>
          </a:blipFill>
        </p:spPr>
        <p:txBody>
          <a:bodyPr/>
          <a:lstStyle/>
          <a:p>
            <a:endParaRPr lang="nb-NO"/>
          </a:p>
        </p:txBody>
      </p:sp>
      <p:sp>
        <p:nvSpPr>
          <p:cNvPr id="14" name="TextBox 14"/>
          <p:cNvSpPr txBox="1"/>
          <p:nvPr/>
        </p:nvSpPr>
        <p:spPr>
          <a:xfrm>
            <a:off x="4851765" y="5143500"/>
            <a:ext cx="3236584" cy="2667000"/>
          </a:xfrm>
          <a:prstGeom prst="rect">
            <a:avLst/>
          </a:prstGeom>
        </p:spPr>
        <p:txBody>
          <a:bodyPr lIns="0" tIns="0" rIns="0" bIns="0" rtlCol="0" anchor="t">
            <a:spAutoFit/>
          </a:bodyPr>
          <a:lstStyle/>
          <a:p>
            <a:pPr algn="l">
              <a:lnSpc>
                <a:spcPts val="2639"/>
              </a:lnSpc>
            </a:pPr>
            <a:r>
              <a:rPr lang="en-US" sz="2199" spc="-54">
                <a:solidFill>
                  <a:srgbClr val="BAC9CF"/>
                </a:solidFill>
                <a:latin typeface="Open Sauce Light"/>
                <a:ea typeface="Open Sauce Light"/>
                <a:cs typeface="Open Sauce Light"/>
                <a:sym typeface="Open Sauce Light"/>
              </a:rPr>
              <a:t>Hva med å bidra til prosjektet gjennom å tilrettelegge for - og ta kostnadene for  en trygg badeplass/plattform i sjøen. Tiltak som vil være med å øke attraktiviteten også for fremmedflåten.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420</Words>
  <Application>Microsoft Office PowerPoint</Application>
  <PresentationFormat>Egendefinert</PresentationFormat>
  <Paragraphs>36</Paragraphs>
  <Slides>8</Slides>
  <Notes>0</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8</vt:i4>
      </vt:variant>
    </vt:vector>
  </HeadingPairs>
  <TitlesOfParts>
    <vt:vector size="15" baseType="lpstr">
      <vt:lpstr>Open Sauce</vt:lpstr>
      <vt:lpstr>Open Sauce Light Italics</vt:lpstr>
      <vt:lpstr>Open Sauce Light</vt:lpstr>
      <vt:lpstr>Calibri</vt:lpstr>
      <vt:lpstr>Arial</vt:lpstr>
      <vt:lpstr>Open Sauce Bold Italics</vt:lpstr>
      <vt:lpstr>Office Theme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Nordkappregionen Havn 24 November 2025</dc:title>
  <dc:creator>Maria Sørbø</dc:creator>
  <cp:lastModifiedBy>Maria Sørbø</cp:lastModifiedBy>
  <cp:revision>1</cp:revision>
  <dcterms:created xsi:type="dcterms:W3CDTF">2006-08-16T00:00:00Z</dcterms:created>
  <dcterms:modified xsi:type="dcterms:W3CDTF">2025-11-24T10:51:39Z</dcterms:modified>
  <dc:identifier>DAG5jbCO1hc</dc:identifier>
</cp:coreProperties>
</file>